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1540" r:id="rId2"/>
    <p:sldId id="1391" r:id="rId3"/>
    <p:sldId id="1541" r:id="rId4"/>
    <p:sldId id="1542" r:id="rId5"/>
    <p:sldId id="1478" r:id="rId6"/>
    <p:sldId id="274" r:id="rId7"/>
    <p:sldId id="267" r:id="rId8"/>
    <p:sldId id="261" r:id="rId9"/>
    <p:sldId id="1543" r:id="rId10"/>
    <p:sldId id="1551" r:id="rId11"/>
    <p:sldId id="1558" r:id="rId12"/>
    <p:sldId id="1544" r:id="rId13"/>
    <p:sldId id="1545" r:id="rId14"/>
    <p:sldId id="1563" r:id="rId15"/>
    <p:sldId id="1559" r:id="rId16"/>
    <p:sldId id="1546" r:id="rId17"/>
    <p:sldId id="1547" r:id="rId18"/>
    <p:sldId id="1548" r:id="rId19"/>
    <p:sldId id="1549" r:id="rId20"/>
    <p:sldId id="1550" r:id="rId21"/>
    <p:sldId id="525" r:id="rId22"/>
    <p:sldId id="1555" r:id="rId23"/>
    <p:sldId id="271" r:id="rId24"/>
    <p:sldId id="1557" r:id="rId25"/>
    <p:sldId id="1561" r:id="rId26"/>
    <p:sldId id="1562" r:id="rId27"/>
    <p:sldId id="1553" r:id="rId28"/>
    <p:sldId id="1556" r:id="rId29"/>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6048" autoAdjust="0"/>
  </p:normalViewPr>
  <p:slideViewPr>
    <p:cSldViewPr snapToGrid="0">
      <p:cViewPr varScale="1">
        <p:scale>
          <a:sx n="108" d="100"/>
          <a:sy n="108" d="100"/>
        </p:scale>
        <p:origin x="426" y="108"/>
      </p:cViewPr>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884922-C435-4130-8610-7F4FFA7BB90D}" type="doc">
      <dgm:prSet loTypeId="urn:microsoft.com/office/officeart/2005/8/layout/process1" loCatId="process" qsTypeId="urn:microsoft.com/office/officeart/2005/8/quickstyle/simple1" qsCatId="simple" csTypeId="urn:microsoft.com/office/officeart/2005/8/colors/accent1_2" csCatId="accent1" phldr="1"/>
      <dgm:spPr/>
    </dgm:pt>
    <dgm:pt modelId="{889D880B-BFF4-4607-834B-B417B4F52EFF}">
      <dgm:prSet phldrT="[テキスト]"/>
      <dgm:spPr/>
      <dgm:t>
        <a:bodyPr/>
        <a:lstStyle/>
        <a:p>
          <a:r>
            <a:rPr kumimoji="1" lang="ja-JP" altLang="en-US" dirty="0">
              <a:latin typeface="UD デジタル 教科書体 N-B" panose="02020700000000000000" pitchFamily="17" charset="-128"/>
              <a:ea typeface="UD デジタル 教科書体 N-B" panose="02020700000000000000" pitchFamily="17" charset="-128"/>
            </a:rPr>
            <a:t>出会い・</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評価段階</a:t>
          </a:r>
        </a:p>
      </dgm:t>
    </dgm:pt>
    <dgm:pt modelId="{CD85AF3F-A630-40E0-8514-519986D58310}" type="parTrans" cxnId="{37AAF88E-F2C2-48B0-990E-AA8974C3EFE3}">
      <dgm:prSet/>
      <dgm:spPr/>
      <dgm:t>
        <a:bodyPr/>
        <a:lstStyle/>
        <a:p>
          <a:endParaRPr kumimoji="1" lang="ja-JP" altLang="en-US"/>
        </a:p>
      </dgm:t>
    </dgm:pt>
    <dgm:pt modelId="{9659C6E0-EBBD-4439-91B0-12B59A0B8585}" type="sibTrans" cxnId="{37AAF88E-F2C2-48B0-990E-AA8974C3EFE3}">
      <dgm:prSet/>
      <dgm:spPr/>
      <dgm:t>
        <a:bodyPr/>
        <a:lstStyle/>
        <a:p>
          <a:endParaRPr kumimoji="1" lang="ja-JP" altLang="en-US"/>
        </a:p>
      </dgm:t>
    </dgm:pt>
    <dgm:pt modelId="{26A88F26-D8B4-40C0-BCAE-B023B47BA41F}">
      <dgm:prSet phldrT="[テキスト]"/>
      <dgm:spPr/>
      <dgm:t>
        <a:bodyPr/>
        <a:lstStyle/>
        <a:p>
          <a:r>
            <a:rPr kumimoji="1" lang="ja-JP" altLang="en-US" dirty="0">
              <a:latin typeface="UD デジタル 教科書体 N-B" panose="02020700000000000000" pitchFamily="17" charset="-128"/>
              <a:ea typeface="UD デジタル 教科書体 N-B" panose="02020700000000000000" pitchFamily="17" charset="-128"/>
            </a:rPr>
            <a:t>個人的支援段階</a:t>
          </a:r>
        </a:p>
      </dgm:t>
    </dgm:pt>
    <dgm:pt modelId="{FF971D5D-EAB7-4D51-8D90-BD92B7E7DCFF}" type="parTrans" cxnId="{A079CEB6-FD4A-401F-9B57-F42F45EBC2B0}">
      <dgm:prSet/>
      <dgm:spPr/>
      <dgm:t>
        <a:bodyPr/>
        <a:lstStyle/>
        <a:p>
          <a:endParaRPr kumimoji="1" lang="ja-JP" altLang="en-US"/>
        </a:p>
      </dgm:t>
    </dgm:pt>
    <dgm:pt modelId="{A9A73E22-3C01-4AEE-9136-4200BF1A3B6B}" type="sibTrans" cxnId="{A079CEB6-FD4A-401F-9B57-F42F45EBC2B0}">
      <dgm:prSet/>
      <dgm:spPr/>
      <dgm:t>
        <a:bodyPr/>
        <a:lstStyle/>
        <a:p>
          <a:endParaRPr kumimoji="1" lang="ja-JP" altLang="en-US"/>
        </a:p>
      </dgm:t>
    </dgm:pt>
    <dgm:pt modelId="{3A61B40F-41AF-418A-B499-D998A0FB0233}">
      <dgm:prSet phldrT="[テキスト]"/>
      <dgm:spPr/>
      <dgm:t>
        <a:bodyPr/>
        <a:lstStyle/>
        <a:p>
          <a:r>
            <a:rPr kumimoji="1" lang="ja-JP" altLang="en-US" dirty="0">
              <a:latin typeface="UD デジタル 教科書体 N-B" panose="02020700000000000000" pitchFamily="17" charset="-128"/>
              <a:ea typeface="UD デジタル 教科書体 N-B" panose="02020700000000000000" pitchFamily="17" charset="-128"/>
            </a:rPr>
            <a:t>社会参加の試行段階</a:t>
          </a:r>
        </a:p>
      </dgm:t>
    </dgm:pt>
    <dgm:pt modelId="{F1935D31-54F0-4E2D-84F2-31A50DE70255}" type="parTrans" cxnId="{0FC17796-5105-4246-B71D-AB34F18B4BBF}">
      <dgm:prSet/>
      <dgm:spPr/>
      <dgm:t>
        <a:bodyPr/>
        <a:lstStyle/>
        <a:p>
          <a:endParaRPr kumimoji="1" lang="ja-JP" altLang="en-US"/>
        </a:p>
      </dgm:t>
    </dgm:pt>
    <dgm:pt modelId="{4B23CAD9-7442-457B-A297-0DD064B32B24}" type="sibTrans" cxnId="{0FC17796-5105-4246-B71D-AB34F18B4BBF}">
      <dgm:prSet/>
      <dgm:spPr/>
      <dgm:t>
        <a:bodyPr/>
        <a:lstStyle/>
        <a:p>
          <a:endParaRPr kumimoji="1" lang="ja-JP" altLang="en-US"/>
        </a:p>
      </dgm:t>
    </dgm:pt>
    <dgm:pt modelId="{E9F52C21-A114-4140-A019-522A35D764EC}">
      <dgm:prSet phldrT="[テキスト]"/>
      <dgm:spPr/>
      <dgm:t>
        <a:bodyPr/>
        <a:lstStyle/>
        <a:p>
          <a:r>
            <a:rPr kumimoji="1" lang="ja-JP" altLang="en-US" dirty="0">
              <a:latin typeface="UD デジタル 教科書体 N-B" panose="02020700000000000000" pitchFamily="17" charset="-128"/>
              <a:ea typeface="UD デジタル 教科書体 N-B" panose="02020700000000000000" pitchFamily="17" charset="-128"/>
            </a:rPr>
            <a:t>中間的・過渡期的な集団との再会段階</a:t>
          </a:r>
        </a:p>
      </dgm:t>
    </dgm:pt>
    <dgm:pt modelId="{293BD235-AE6D-4FA2-A22C-FE9776D8EC47}" type="parTrans" cxnId="{B67CB4FA-42B4-47D0-8BB6-A5140619594D}">
      <dgm:prSet/>
      <dgm:spPr/>
      <dgm:t>
        <a:bodyPr/>
        <a:lstStyle/>
        <a:p>
          <a:endParaRPr kumimoji="1" lang="ja-JP" altLang="en-US"/>
        </a:p>
      </dgm:t>
    </dgm:pt>
    <dgm:pt modelId="{06A72C9B-69D9-41FF-BF28-F9B6449B1895}" type="sibTrans" cxnId="{B67CB4FA-42B4-47D0-8BB6-A5140619594D}">
      <dgm:prSet/>
      <dgm:spPr/>
      <dgm:t>
        <a:bodyPr/>
        <a:lstStyle/>
        <a:p>
          <a:endParaRPr kumimoji="1" lang="ja-JP" altLang="en-US"/>
        </a:p>
      </dgm:t>
    </dgm:pt>
    <dgm:pt modelId="{A8AAB6A8-BF17-445C-854A-578AD13C9387}" type="pres">
      <dgm:prSet presAssocID="{E4884922-C435-4130-8610-7F4FFA7BB90D}" presName="Name0" presStyleCnt="0">
        <dgm:presLayoutVars>
          <dgm:dir/>
          <dgm:resizeHandles val="exact"/>
        </dgm:presLayoutVars>
      </dgm:prSet>
      <dgm:spPr/>
    </dgm:pt>
    <dgm:pt modelId="{CB472EAA-B3FB-41E4-8850-B8290ACD92B9}" type="pres">
      <dgm:prSet presAssocID="{889D880B-BFF4-4607-834B-B417B4F52EFF}" presName="node" presStyleLbl="node1" presStyleIdx="0" presStyleCnt="4">
        <dgm:presLayoutVars>
          <dgm:bulletEnabled val="1"/>
        </dgm:presLayoutVars>
      </dgm:prSet>
      <dgm:spPr/>
    </dgm:pt>
    <dgm:pt modelId="{3F3A7DA2-73FB-4826-BFDA-33E956DF089A}" type="pres">
      <dgm:prSet presAssocID="{9659C6E0-EBBD-4439-91B0-12B59A0B8585}" presName="sibTrans" presStyleLbl="sibTrans2D1" presStyleIdx="0" presStyleCnt="3"/>
      <dgm:spPr/>
    </dgm:pt>
    <dgm:pt modelId="{E2C27B77-245A-4A67-9C07-D120B8540D40}" type="pres">
      <dgm:prSet presAssocID="{9659C6E0-EBBD-4439-91B0-12B59A0B8585}" presName="connectorText" presStyleLbl="sibTrans2D1" presStyleIdx="0" presStyleCnt="3"/>
      <dgm:spPr/>
    </dgm:pt>
    <dgm:pt modelId="{D4ADC86C-4CAB-4A79-9CB3-DDBFCF7C652A}" type="pres">
      <dgm:prSet presAssocID="{26A88F26-D8B4-40C0-BCAE-B023B47BA41F}" presName="node" presStyleLbl="node1" presStyleIdx="1" presStyleCnt="4">
        <dgm:presLayoutVars>
          <dgm:bulletEnabled val="1"/>
        </dgm:presLayoutVars>
      </dgm:prSet>
      <dgm:spPr/>
    </dgm:pt>
    <dgm:pt modelId="{E3BA8BB1-05B5-4230-ADA0-3DD03BB04F6F}" type="pres">
      <dgm:prSet presAssocID="{A9A73E22-3C01-4AEE-9136-4200BF1A3B6B}" presName="sibTrans" presStyleLbl="sibTrans2D1" presStyleIdx="1" presStyleCnt="3"/>
      <dgm:spPr/>
    </dgm:pt>
    <dgm:pt modelId="{8EF2C28A-C6D7-478E-9B41-29A6B92CC6C7}" type="pres">
      <dgm:prSet presAssocID="{A9A73E22-3C01-4AEE-9136-4200BF1A3B6B}" presName="connectorText" presStyleLbl="sibTrans2D1" presStyleIdx="1" presStyleCnt="3"/>
      <dgm:spPr/>
    </dgm:pt>
    <dgm:pt modelId="{00E2C287-2B98-4013-8B6D-A7B9404CBE37}" type="pres">
      <dgm:prSet presAssocID="{E9F52C21-A114-4140-A019-522A35D764EC}" presName="node" presStyleLbl="node1" presStyleIdx="2" presStyleCnt="4">
        <dgm:presLayoutVars>
          <dgm:bulletEnabled val="1"/>
        </dgm:presLayoutVars>
      </dgm:prSet>
      <dgm:spPr/>
    </dgm:pt>
    <dgm:pt modelId="{F0D3A81E-32E8-43BE-9560-52BEED3AFD23}" type="pres">
      <dgm:prSet presAssocID="{06A72C9B-69D9-41FF-BF28-F9B6449B1895}" presName="sibTrans" presStyleLbl="sibTrans2D1" presStyleIdx="2" presStyleCnt="3"/>
      <dgm:spPr/>
    </dgm:pt>
    <dgm:pt modelId="{5F529B2B-AFFF-40C1-8369-1525F73A9187}" type="pres">
      <dgm:prSet presAssocID="{06A72C9B-69D9-41FF-BF28-F9B6449B1895}" presName="connectorText" presStyleLbl="sibTrans2D1" presStyleIdx="2" presStyleCnt="3"/>
      <dgm:spPr/>
    </dgm:pt>
    <dgm:pt modelId="{4AC01B56-D2D7-4961-9B03-06F2E28B8754}" type="pres">
      <dgm:prSet presAssocID="{3A61B40F-41AF-418A-B499-D998A0FB0233}" presName="node" presStyleLbl="node1" presStyleIdx="3" presStyleCnt="4">
        <dgm:presLayoutVars>
          <dgm:bulletEnabled val="1"/>
        </dgm:presLayoutVars>
      </dgm:prSet>
      <dgm:spPr/>
    </dgm:pt>
  </dgm:ptLst>
  <dgm:cxnLst>
    <dgm:cxn modelId="{FBE21303-4EB1-4291-BD84-0E8D5B118AC6}" type="presOf" srcId="{06A72C9B-69D9-41FF-BF28-F9B6449B1895}" destId="{5F529B2B-AFFF-40C1-8369-1525F73A9187}" srcOrd="1" destOrd="0" presId="urn:microsoft.com/office/officeart/2005/8/layout/process1"/>
    <dgm:cxn modelId="{665B7318-730A-4109-8D44-18AEBC512F36}" type="presOf" srcId="{E4884922-C435-4130-8610-7F4FFA7BB90D}" destId="{A8AAB6A8-BF17-445C-854A-578AD13C9387}" srcOrd="0" destOrd="0" presId="urn:microsoft.com/office/officeart/2005/8/layout/process1"/>
    <dgm:cxn modelId="{17757918-9C9E-4EBD-9A1E-133E9F72D646}" type="presOf" srcId="{889D880B-BFF4-4607-834B-B417B4F52EFF}" destId="{CB472EAA-B3FB-41E4-8850-B8290ACD92B9}" srcOrd="0" destOrd="0" presId="urn:microsoft.com/office/officeart/2005/8/layout/process1"/>
    <dgm:cxn modelId="{6A562F20-4CF7-4B15-B5C5-F1859C03E5CD}" type="presOf" srcId="{A9A73E22-3C01-4AEE-9136-4200BF1A3B6B}" destId="{8EF2C28A-C6D7-478E-9B41-29A6B92CC6C7}" srcOrd="1" destOrd="0" presId="urn:microsoft.com/office/officeart/2005/8/layout/process1"/>
    <dgm:cxn modelId="{FE664523-A2E4-4402-A3CD-7B3A459E4B8F}" type="presOf" srcId="{A9A73E22-3C01-4AEE-9136-4200BF1A3B6B}" destId="{E3BA8BB1-05B5-4230-ADA0-3DD03BB04F6F}" srcOrd="0" destOrd="0" presId="urn:microsoft.com/office/officeart/2005/8/layout/process1"/>
    <dgm:cxn modelId="{04E9EE40-1EC5-4C1D-A2BF-FBCA42C69CDD}" type="presOf" srcId="{06A72C9B-69D9-41FF-BF28-F9B6449B1895}" destId="{F0D3A81E-32E8-43BE-9560-52BEED3AFD23}" srcOrd="0" destOrd="0" presId="urn:microsoft.com/office/officeart/2005/8/layout/process1"/>
    <dgm:cxn modelId="{DF647548-5B89-438B-BA99-E3384465649A}" type="presOf" srcId="{9659C6E0-EBBD-4439-91B0-12B59A0B8585}" destId="{E2C27B77-245A-4A67-9C07-D120B8540D40}" srcOrd="1" destOrd="0" presId="urn:microsoft.com/office/officeart/2005/8/layout/process1"/>
    <dgm:cxn modelId="{12C52055-1EAE-4356-96BF-0A5E66A876E6}" type="presOf" srcId="{E9F52C21-A114-4140-A019-522A35D764EC}" destId="{00E2C287-2B98-4013-8B6D-A7B9404CBE37}" srcOrd="0" destOrd="0" presId="urn:microsoft.com/office/officeart/2005/8/layout/process1"/>
    <dgm:cxn modelId="{75592059-DC47-4386-9F3D-212071A3C3E6}" type="presOf" srcId="{26A88F26-D8B4-40C0-BCAE-B023B47BA41F}" destId="{D4ADC86C-4CAB-4A79-9CB3-DDBFCF7C652A}" srcOrd="0" destOrd="0" presId="urn:microsoft.com/office/officeart/2005/8/layout/process1"/>
    <dgm:cxn modelId="{37AAF88E-F2C2-48B0-990E-AA8974C3EFE3}" srcId="{E4884922-C435-4130-8610-7F4FFA7BB90D}" destId="{889D880B-BFF4-4607-834B-B417B4F52EFF}" srcOrd="0" destOrd="0" parTransId="{CD85AF3F-A630-40E0-8514-519986D58310}" sibTransId="{9659C6E0-EBBD-4439-91B0-12B59A0B8585}"/>
    <dgm:cxn modelId="{0FC17796-5105-4246-B71D-AB34F18B4BBF}" srcId="{E4884922-C435-4130-8610-7F4FFA7BB90D}" destId="{3A61B40F-41AF-418A-B499-D998A0FB0233}" srcOrd="3" destOrd="0" parTransId="{F1935D31-54F0-4E2D-84F2-31A50DE70255}" sibTransId="{4B23CAD9-7442-457B-A297-0DD064B32B24}"/>
    <dgm:cxn modelId="{F23A44A9-0FD5-4BBF-ACB7-EFBD46C2CB8E}" type="presOf" srcId="{3A61B40F-41AF-418A-B499-D998A0FB0233}" destId="{4AC01B56-D2D7-4961-9B03-06F2E28B8754}" srcOrd="0" destOrd="0" presId="urn:microsoft.com/office/officeart/2005/8/layout/process1"/>
    <dgm:cxn modelId="{96D06FB2-47A7-4178-BA6B-66F805A8D8A6}" type="presOf" srcId="{9659C6E0-EBBD-4439-91B0-12B59A0B8585}" destId="{3F3A7DA2-73FB-4826-BFDA-33E956DF089A}" srcOrd="0" destOrd="0" presId="urn:microsoft.com/office/officeart/2005/8/layout/process1"/>
    <dgm:cxn modelId="{A079CEB6-FD4A-401F-9B57-F42F45EBC2B0}" srcId="{E4884922-C435-4130-8610-7F4FFA7BB90D}" destId="{26A88F26-D8B4-40C0-BCAE-B023B47BA41F}" srcOrd="1" destOrd="0" parTransId="{FF971D5D-EAB7-4D51-8D90-BD92B7E7DCFF}" sibTransId="{A9A73E22-3C01-4AEE-9136-4200BF1A3B6B}"/>
    <dgm:cxn modelId="{B67CB4FA-42B4-47D0-8BB6-A5140619594D}" srcId="{E4884922-C435-4130-8610-7F4FFA7BB90D}" destId="{E9F52C21-A114-4140-A019-522A35D764EC}" srcOrd="2" destOrd="0" parTransId="{293BD235-AE6D-4FA2-A22C-FE9776D8EC47}" sibTransId="{06A72C9B-69D9-41FF-BF28-F9B6449B1895}"/>
    <dgm:cxn modelId="{049CA161-FC55-448C-9568-4F1B2F870FDE}" type="presParOf" srcId="{A8AAB6A8-BF17-445C-854A-578AD13C9387}" destId="{CB472EAA-B3FB-41E4-8850-B8290ACD92B9}" srcOrd="0" destOrd="0" presId="urn:microsoft.com/office/officeart/2005/8/layout/process1"/>
    <dgm:cxn modelId="{01E9B75F-C9F3-4D37-B446-E145DA161201}" type="presParOf" srcId="{A8AAB6A8-BF17-445C-854A-578AD13C9387}" destId="{3F3A7DA2-73FB-4826-BFDA-33E956DF089A}" srcOrd="1" destOrd="0" presId="urn:microsoft.com/office/officeart/2005/8/layout/process1"/>
    <dgm:cxn modelId="{9D19D26A-6476-4673-BCF4-8E61C31EC40A}" type="presParOf" srcId="{3F3A7DA2-73FB-4826-BFDA-33E956DF089A}" destId="{E2C27B77-245A-4A67-9C07-D120B8540D40}" srcOrd="0" destOrd="0" presId="urn:microsoft.com/office/officeart/2005/8/layout/process1"/>
    <dgm:cxn modelId="{66C27988-F4A9-4D69-B801-1997125C3316}" type="presParOf" srcId="{A8AAB6A8-BF17-445C-854A-578AD13C9387}" destId="{D4ADC86C-4CAB-4A79-9CB3-DDBFCF7C652A}" srcOrd="2" destOrd="0" presId="urn:microsoft.com/office/officeart/2005/8/layout/process1"/>
    <dgm:cxn modelId="{220290B8-D77D-4A8E-9FCD-81654D021BD5}" type="presParOf" srcId="{A8AAB6A8-BF17-445C-854A-578AD13C9387}" destId="{E3BA8BB1-05B5-4230-ADA0-3DD03BB04F6F}" srcOrd="3" destOrd="0" presId="urn:microsoft.com/office/officeart/2005/8/layout/process1"/>
    <dgm:cxn modelId="{D266DA8D-36BD-4CE5-ADAB-D48B2F0D12C2}" type="presParOf" srcId="{E3BA8BB1-05B5-4230-ADA0-3DD03BB04F6F}" destId="{8EF2C28A-C6D7-478E-9B41-29A6B92CC6C7}" srcOrd="0" destOrd="0" presId="urn:microsoft.com/office/officeart/2005/8/layout/process1"/>
    <dgm:cxn modelId="{695375A5-E10A-4D16-B170-F6C12AB828C7}" type="presParOf" srcId="{A8AAB6A8-BF17-445C-854A-578AD13C9387}" destId="{00E2C287-2B98-4013-8B6D-A7B9404CBE37}" srcOrd="4" destOrd="0" presId="urn:microsoft.com/office/officeart/2005/8/layout/process1"/>
    <dgm:cxn modelId="{4A831C81-6316-4555-A479-D4899BFCCA59}" type="presParOf" srcId="{A8AAB6A8-BF17-445C-854A-578AD13C9387}" destId="{F0D3A81E-32E8-43BE-9560-52BEED3AFD23}" srcOrd="5" destOrd="0" presId="urn:microsoft.com/office/officeart/2005/8/layout/process1"/>
    <dgm:cxn modelId="{8226B2F4-BAF4-4F1B-8D03-599E9979BB29}" type="presParOf" srcId="{F0D3A81E-32E8-43BE-9560-52BEED3AFD23}" destId="{5F529B2B-AFFF-40C1-8369-1525F73A9187}" srcOrd="0" destOrd="0" presId="urn:microsoft.com/office/officeart/2005/8/layout/process1"/>
    <dgm:cxn modelId="{90A2540B-D714-4C18-9E57-C183121346EB}" type="presParOf" srcId="{A8AAB6A8-BF17-445C-854A-578AD13C9387}" destId="{4AC01B56-D2D7-4961-9B03-06F2E28B8754}"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72EAA-B3FB-41E4-8850-B8290ACD92B9}">
      <dsp:nvSpPr>
        <dsp:cNvPr id="0" name=""/>
        <dsp:cNvSpPr/>
      </dsp:nvSpPr>
      <dsp:spPr>
        <a:xfrm>
          <a:off x="3571" y="664336"/>
          <a:ext cx="1561703" cy="1491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latin typeface="UD デジタル 教科書体 N-B" panose="02020700000000000000" pitchFamily="17" charset="-128"/>
              <a:ea typeface="UD デジタル 教科書体 N-B" panose="02020700000000000000" pitchFamily="17" charset="-128"/>
            </a:rPr>
            <a:t>出会い・</a:t>
          </a:r>
          <a:endParaRPr kumimoji="1" lang="en-US" altLang="ja-JP" sz="1800" kern="1200" dirty="0">
            <a:latin typeface="UD デジタル 教科書体 N-B" panose="02020700000000000000" pitchFamily="17" charset="-128"/>
            <a:ea typeface="UD デジタル 教科書体 N-B" panose="02020700000000000000" pitchFamily="17" charset="-128"/>
          </a:endParaRPr>
        </a:p>
        <a:p>
          <a:pPr marL="0" lvl="0" indent="0" algn="ctr" defTabSz="800100">
            <a:lnSpc>
              <a:spcPct val="90000"/>
            </a:lnSpc>
            <a:spcBef>
              <a:spcPct val="0"/>
            </a:spcBef>
            <a:spcAft>
              <a:spcPct val="35000"/>
            </a:spcAft>
            <a:buNone/>
          </a:pPr>
          <a:r>
            <a:rPr kumimoji="1" lang="ja-JP" altLang="en-US" sz="1800" kern="1200" dirty="0">
              <a:latin typeface="UD デジタル 教科書体 N-B" panose="02020700000000000000" pitchFamily="17" charset="-128"/>
              <a:ea typeface="UD デジタル 教科書体 N-B" panose="02020700000000000000" pitchFamily="17" charset="-128"/>
            </a:rPr>
            <a:t>評価段階</a:t>
          </a:r>
        </a:p>
      </dsp:txBody>
      <dsp:txXfrm>
        <a:off x="47257" y="708022"/>
        <a:ext cx="1474331" cy="1404176"/>
      </dsp:txXfrm>
    </dsp:sp>
    <dsp:sp modelId="{3F3A7DA2-73FB-4826-BFDA-33E956DF089A}">
      <dsp:nvSpPr>
        <dsp:cNvPr id="0" name=""/>
        <dsp:cNvSpPr/>
      </dsp:nvSpPr>
      <dsp:spPr>
        <a:xfrm>
          <a:off x="1721445" y="1216459"/>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a:off x="1721445" y="1293919"/>
        <a:ext cx="231757" cy="232382"/>
      </dsp:txXfrm>
    </dsp:sp>
    <dsp:sp modelId="{D4ADC86C-4CAB-4A79-9CB3-DDBFCF7C652A}">
      <dsp:nvSpPr>
        <dsp:cNvPr id="0" name=""/>
        <dsp:cNvSpPr/>
      </dsp:nvSpPr>
      <dsp:spPr>
        <a:xfrm>
          <a:off x="2189956" y="664336"/>
          <a:ext cx="1561703" cy="1491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latin typeface="UD デジタル 教科書体 N-B" panose="02020700000000000000" pitchFamily="17" charset="-128"/>
              <a:ea typeface="UD デジタル 教科書体 N-B" panose="02020700000000000000" pitchFamily="17" charset="-128"/>
            </a:rPr>
            <a:t>個人的支援段階</a:t>
          </a:r>
        </a:p>
      </dsp:txBody>
      <dsp:txXfrm>
        <a:off x="2233642" y="708022"/>
        <a:ext cx="1474331" cy="1404176"/>
      </dsp:txXfrm>
    </dsp:sp>
    <dsp:sp modelId="{E3BA8BB1-05B5-4230-ADA0-3DD03BB04F6F}">
      <dsp:nvSpPr>
        <dsp:cNvPr id="0" name=""/>
        <dsp:cNvSpPr/>
      </dsp:nvSpPr>
      <dsp:spPr>
        <a:xfrm>
          <a:off x="3907829" y="1216459"/>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a:off x="3907829" y="1293919"/>
        <a:ext cx="231757" cy="232382"/>
      </dsp:txXfrm>
    </dsp:sp>
    <dsp:sp modelId="{00E2C287-2B98-4013-8B6D-A7B9404CBE37}">
      <dsp:nvSpPr>
        <dsp:cNvPr id="0" name=""/>
        <dsp:cNvSpPr/>
      </dsp:nvSpPr>
      <dsp:spPr>
        <a:xfrm>
          <a:off x="4376340" y="664336"/>
          <a:ext cx="1561703" cy="1491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latin typeface="UD デジタル 教科書体 N-B" panose="02020700000000000000" pitchFamily="17" charset="-128"/>
              <a:ea typeface="UD デジタル 教科書体 N-B" panose="02020700000000000000" pitchFamily="17" charset="-128"/>
            </a:rPr>
            <a:t>中間的・過渡期的な集団との再会段階</a:t>
          </a:r>
        </a:p>
      </dsp:txBody>
      <dsp:txXfrm>
        <a:off x="4420026" y="708022"/>
        <a:ext cx="1474331" cy="1404176"/>
      </dsp:txXfrm>
    </dsp:sp>
    <dsp:sp modelId="{F0D3A81E-32E8-43BE-9560-52BEED3AFD23}">
      <dsp:nvSpPr>
        <dsp:cNvPr id="0" name=""/>
        <dsp:cNvSpPr/>
      </dsp:nvSpPr>
      <dsp:spPr>
        <a:xfrm>
          <a:off x="6094214" y="1216459"/>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kumimoji="1" lang="ja-JP" altLang="en-US" sz="1100" kern="1200"/>
        </a:p>
      </dsp:txBody>
      <dsp:txXfrm>
        <a:off x="6094214" y="1293919"/>
        <a:ext cx="231757" cy="232382"/>
      </dsp:txXfrm>
    </dsp:sp>
    <dsp:sp modelId="{4AC01B56-D2D7-4961-9B03-06F2E28B8754}">
      <dsp:nvSpPr>
        <dsp:cNvPr id="0" name=""/>
        <dsp:cNvSpPr/>
      </dsp:nvSpPr>
      <dsp:spPr>
        <a:xfrm>
          <a:off x="6562724" y="664336"/>
          <a:ext cx="1561703" cy="14915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ja-JP" altLang="en-US" sz="1800" kern="1200" dirty="0">
              <a:latin typeface="UD デジタル 教科書体 N-B" panose="02020700000000000000" pitchFamily="17" charset="-128"/>
              <a:ea typeface="UD デジタル 教科書体 N-B" panose="02020700000000000000" pitchFamily="17" charset="-128"/>
            </a:rPr>
            <a:t>社会参加の試行段階</a:t>
          </a:r>
        </a:p>
      </dsp:txBody>
      <dsp:txXfrm>
        <a:off x="6606410" y="708022"/>
        <a:ext cx="1474331" cy="14041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3"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7" y="0"/>
            <a:ext cx="4275403" cy="337958"/>
          </a:xfrm>
          <a:prstGeom prst="rect">
            <a:avLst/>
          </a:prstGeom>
        </p:spPr>
        <p:txBody>
          <a:bodyPr vert="horz" lIns="91440" tIns="45720" rIns="91440" bIns="45720" rtlCol="0"/>
          <a:lstStyle>
            <a:lvl1pPr algn="r">
              <a:defRPr sz="1200"/>
            </a:lvl1pPr>
          </a:lstStyle>
          <a:p>
            <a:fld id="{3F15E20A-A9AE-49C0-A0B4-E77A63E1FB44}" type="datetimeFigureOut">
              <a:rPr kumimoji="1" lang="ja-JP" altLang="en-US" smtClean="0"/>
              <a:t>2025/3/18</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3"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a:defRPr sz="1200"/>
            </a:lvl1pPr>
          </a:lstStyle>
          <a:p>
            <a:fld id="{2694A4EE-B083-435F-92B6-6EB8C91B366E}" type="slidenum">
              <a:rPr kumimoji="1" lang="ja-JP" altLang="en-US" smtClean="0"/>
              <a:t>‹#›</a:t>
            </a:fld>
            <a:endParaRPr kumimoji="1" lang="ja-JP" altLang="en-US"/>
          </a:p>
        </p:txBody>
      </p:sp>
    </p:spTree>
    <p:extLst>
      <p:ext uri="{BB962C8B-B14F-4D97-AF65-F5344CB8AC3E}">
        <p14:creationId xmlns:p14="http://schemas.microsoft.com/office/powerpoint/2010/main" val="23379732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2694A4EE-B083-435F-92B6-6EB8C91B366E}" type="slidenum">
              <a:rPr kumimoji="1" lang="ja-JP" altLang="en-US" smtClean="0"/>
              <a:t>1</a:t>
            </a:fld>
            <a:endParaRPr kumimoji="1" lang="ja-JP" altLang="en-US"/>
          </a:p>
        </p:txBody>
      </p:sp>
    </p:spTree>
    <p:extLst>
      <p:ext uri="{BB962C8B-B14F-4D97-AF65-F5344CB8AC3E}">
        <p14:creationId xmlns:p14="http://schemas.microsoft.com/office/powerpoint/2010/main" val="1142683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9BDDB6AF-4E7E-4F81-B71E-C9EEA26AF0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D37CD37F-5667-4032-A8D9-210EDD7530F6}" type="slidenum">
              <a:rPr lang="en-US" altLang="ja-JP">
                <a:ea typeface="ＭＳ Ｐゴシック" panose="020B0600070205080204" pitchFamily="50" charset="-128"/>
              </a:rPr>
              <a:pPr>
                <a:spcBef>
                  <a:spcPct val="0"/>
                </a:spcBef>
              </a:pPr>
              <a:t>21</a:t>
            </a:fld>
            <a:endParaRPr lang="en-US" altLang="ja-JP">
              <a:ea typeface="ＭＳ Ｐゴシック" panose="020B0600070205080204" pitchFamily="50" charset="-128"/>
            </a:endParaRPr>
          </a:p>
        </p:txBody>
      </p:sp>
      <p:sp>
        <p:nvSpPr>
          <p:cNvPr id="11267" name="スライド イメージ プレースホルダ 1">
            <a:extLst>
              <a:ext uri="{FF2B5EF4-FFF2-40B4-BE49-F238E27FC236}">
                <a16:creationId xmlns:a16="http://schemas.microsoft.com/office/drawing/2014/main" id="{71A3BFC5-86C2-47F1-A299-9AB7FCFD97B5}"/>
              </a:ext>
            </a:extLst>
          </p:cNvPr>
          <p:cNvSpPr>
            <a:spLocks noGrp="1" noRot="1" noChangeAspect="1" noChangeArrowheads="1" noTextEdit="1"/>
          </p:cNvSpPr>
          <p:nvPr>
            <p:ph type="sldImg"/>
          </p:nvPr>
        </p:nvSpPr>
        <p:spPr>
          <a:ln/>
        </p:spPr>
      </p:sp>
      <p:sp>
        <p:nvSpPr>
          <p:cNvPr id="11268" name="ノート プレースホルダ 2">
            <a:extLst>
              <a:ext uri="{FF2B5EF4-FFF2-40B4-BE49-F238E27FC236}">
                <a16:creationId xmlns:a16="http://schemas.microsoft.com/office/drawing/2014/main" id="{91E95766-360E-4A53-A486-BEA388150BA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a:latin typeface="Arial" panose="020B0604020202020204" pitchFamily="34" charset="0"/>
                <a:ea typeface="ＭＳ Ｐ明朝" panose="02020600040205080304" pitchFamily="18" charset="-128"/>
              </a:rPr>
              <a:t>このように乳幼児期から引き継いてきた支援は、出口である就労期につながっていきます。</a:t>
            </a:r>
            <a:endParaRPr lang="en-US" altLang="ja-JP" dirty="0">
              <a:latin typeface="Arial" panose="020B0604020202020204" pitchFamily="34" charset="0"/>
              <a:ea typeface="ＭＳ Ｐ明朝" panose="02020600040205080304" pitchFamily="18" charset="-128"/>
            </a:endParaRPr>
          </a:p>
          <a:p>
            <a:pPr eaLnBrk="1" hangingPunct="1"/>
            <a:endParaRPr lang="ja-JP" altLang="ja-JP" dirty="0">
              <a:latin typeface="Arial" panose="020B0604020202020204" pitchFamily="34" charset="0"/>
              <a:ea typeface="ＭＳ Ｐ明朝" panose="02020600040205080304" pitchFamily="18" charset="-128"/>
            </a:endParaRPr>
          </a:p>
        </p:txBody>
      </p:sp>
      <p:sp>
        <p:nvSpPr>
          <p:cNvPr id="11269" name="スライド番号プレースホルダ 3">
            <a:extLst>
              <a:ext uri="{FF2B5EF4-FFF2-40B4-BE49-F238E27FC236}">
                <a16:creationId xmlns:a16="http://schemas.microsoft.com/office/drawing/2014/main" id="{C3023ED8-3F70-4D10-80EC-7FE21AE1DC56}"/>
              </a:ext>
            </a:extLst>
          </p:cNvPr>
          <p:cNvSpPr txBox="1">
            <a:spLocks noGrp="1"/>
          </p:cNvSpPr>
          <p:nvPr/>
        </p:nvSpPr>
        <p:spPr bwMode="auto">
          <a:xfrm>
            <a:off x="5588000" y="6397625"/>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4510938B-28E0-48A3-AED5-FE1A396ECC63}" type="slidenum">
              <a:rPr lang="en-US" altLang="ja-JP">
                <a:ea typeface="ＭＳ Ｐゴシック" panose="020B0600070205080204" pitchFamily="50" charset="-128"/>
              </a:rPr>
              <a:pPr algn="r" eaLnBrk="1" hangingPunct="1">
                <a:spcBef>
                  <a:spcPct val="0"/>
                </a:spcBef>
              </a:pPr>
              <a:t>21</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3643169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100" dirty="0">
              <a:effectLst/>
              <a:latin typeface="+mj-lt"/>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2694A4EE-B083-435F-92B6-6EB8C91B366E}" type="slidenum">
              <a:rPr kumimoji="1" lang="ja-JP" altLang="en-US" smtClean="0"/>
              <a:t>23</a:t>
            </a:fld>
            <a:endParaRPr kumimoji="1" lang="ja-JP" altLang="en-US"/>
          </a:p>
        </p:txBody>
      </p:sp>
    </p:spTree>
    <p:extLst>
      <p:ext uri="{BB962C8B-B14F-4D97-AF65-F5344CB8AC3E}">
        <p14:creationId xmlns:p14="http://schemas.microsoft.com/office/powerpoint/2010/main" val="3294522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F7ED8C6-BF16-46DF-A65E-63AF6E218A11}" type="slidenum">
              <a:rPr kumimoji="1" lang="ja-JP" altLang="en-US" smtClean="0"/>
              <a:t>2</a:t>
            </a:fld>
            <a:endParaRPr kumimoji="1" lang="ja-JP" altLang="en-US" dirty="0"/>
          </a:p>
        </p:txBody>
      </p:sp>
    </p:spTree>
    <p:extLst>
      <p:ext uri="{BB962C8B-B14F-4D97-AF65-F5344CB8AC3E}">
        <p14:creationId xmlns:p14="http://schemas.microsoft.com/office/powerpoint/2010/main" val="553915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F7ED8C6-BF16-46DF-A65E-63AF6E218A11}" type="slidenum">
              <a:rPr kumimoji="1" lang="ja-JP" altLang="en-US" smtClean="0"/>
              <a:t>3</a:t>
            </a:fld>
            <a:endParaRPr kumimoji="1" lang="ja-JP" altLang="en-US" dirty="0"/>
          </a:p>
        </p:txBody>
      </p:sp>
    </p:spTree>
    <p:extLst>
      <p:ext uri="{BB962C8B-B14F-4D97-AF65-F5344CB8AC3E}">
        <p14:creationId xmlns:p14="http://schemas.microsoft.com/office/powerpoint/2010/main" val="4003588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F7ED8C6-BF16-46DF-A65E-63AF6E218A11}" type="slidenum">
              <a:rPr kumimoji="1" lang="ja-JP" altLang="en-US" smtClean="0"/>
              <a:t>4</a:t>
            </a:fld>
            <a:endParaRPr kumimoji="1" lang="ja-JP" altLang="en-US" dirty="0"/>
          </a:p>
        </p:txBody>
      </p:sp>
    </p:spTree>
    <p:extLst>
      <p:ext uri="{BB962C8B-B14F-4D97-AF65-F5344CB8AC3E}">
        <p14:creationId xmlns:p14="http://schemas.microsoft.com/office/powerpoint/2010/main" val="119993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100" dirty="0">
              <a:latin typeface="+mj-lt"/>
            </a:endParaRPr>
          </a:p>
        </p:txBody>
      </p:sp>
      <p:sp>
        <p:nvSpPr>
          <p:cNvPr id="4" name="スライド番号プレースホルダー 3"/>
          <p:cNvSpPr>
            <a:spLocks noGrp="1"/>
          </p:cNvSpPr>
          <p:nvPr>
            <p:ph type="sldNum" sz="quarter" idx="5"/>
          </p:nvPr>
        </p:nvSpPr>
        <p:spPr/>
        <p:txBody>
          <a:bodyPr/>
          <a:lstStyle/>
          <a:p>
            <a:fld id="{243C6F61-4BD5-438A-8EFB-6968AF29DA54}" type="slidenum">
              <a:rPr kumimoji="1" lang="ja-JP" altLang="en-US" smtClean="0"/>
              <a:t>5</a:t>
            </a:fld>
            <a:endParaRPr kumimoji="1" lang="ja-JP" altLang="en-US"/>
          </a:p>
        </p:txBody>
      </p:sp>
    </p:spTree>
    <p:extLst>
      <p:ext uri="{BB962C8B-B14F-4D97-AF65-F5344CB8AC3E}">
        <p14:creationId xmlns:p14="http://schemas.microsoft.com/office/powerpoint/2010/main" val="4234093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100" dirty="0">
              <a:latin typeface="+mj-lt"/>
            </a:endParaRPr>
          </a:p>
        </p:txBody>
      </p:sp>
      <p:sp>
        <p:nvSpPr>
          <p:cNvPr id="4" name="スライド番号プレースホルダー 3"/>
          <p:cNvSpPr>
            <a:spLocks noGrp="1"/>
          </p:cNvSpPr>
          <p:nvPr>
            <p:ph type="sldNum" sz="quarter" idx="5"/>
          </p:nvPr>
        </p:nvSpPr>
        <p:spPr/>
        <p:txBody>
          <a:bodyPr/>
          <a:lstStyle/>
          <a:p>
            <a:fld id="{2694A4EE-B083-435F-92B6-6EB8C91B366E}" type="slidenum">
              <a:rPr kumimoji="1" lang="ja-JP" altLang="en-US" smtClean="0"/>
              <a:t>6</a:t>
            </a:fld>
            <a:endParaRPr kumimoji="1" lang="ja-JP" altLang="en-US"/>
          </a:p>
        </p:txBody>
      </p:sp>
    </p:spTree>
    <p:extLst>
      <p:ext uri="{BB962C8B-B14F-4D97-AF65-F5344CB8AC3E}">
        <p14:creationId xmlns:p14="http://schemas.microsoft.com/office/powerpoint/2010/main" val="3867391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13063" y="841375"/>
            <a:ext cx="4040187" cy="22733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kern="100" dirty="0">
              <a:effectLst/>
              <a:latin typeface="+mj-lt"/>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10"/>
          </p:nvPr>
        </p:nvSpPr>
        <p:spPr/>
        <p:txBody>
          <a:bodyPr/>
          <a:lstStyle/>
          <a:p>
            <a:fld id="{B6533852-60F6-4B38-ACEF-5846B3F4697E}" type="slidenum">
              <a:rPr kumimoji="1" lang="ja-JP" altLang="en-US" smtClean="0"/>
              <a:t>7</a:t>
            </a:fld>
            <a:endParaRPr kumimoji="1" lang="ja-JP" altLang="en-US"/>
          </a:p>
        </p:txBody>
      </p:sp>
    </p:spTree>
    <p:extLst>
      <p:ext uri="{BB962C8B-B14F-4D97-AF65-F5344CB8AC3E}">
        <p14:creationId xmlns:p14="http://schemas.microsoft.com/office/powerpoint/2010/main" val="253540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8AC8DA38-FC10-481A-8879-1E72BA9CE455}" type="slidenum">
              <a:rPr kumimoji="1" lang="ja-JP" altLang="en-US" smtClean="0"/>
              <a:t>8</a:t>
            </a:fld>
            <a:endParaRPr kumimoji="1" lang="ja-JP" altLang="en-US"/>
          </a:p>
        </p:txBody>
      </p:sp>
    </p:spTree>
    <p:extLst>
      <p:ext uri="{BB962C8B-B14F-4D97-AF65-F5344CB8AC3E}">
        <p14:creationId xmlns:p14="http://schemas.microsoft.com/office/powerpoint/2010/main" val="557477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694A4EE-B083-435F-92B6-6EB8C91B366E}" type="slidenum">
              <a:rPr kumimoji="1" lang="ja-JP" altLang="en-US" smtClean="0"/>
              <a:t>10</a:t>
            </a:fld>
            <a:endParaRPr kumimoji="1" lang="ja-JP" altLang="en-US"/>
          </a:p>
        </p:txBody>
      </p:sp>
    </p:spTree>
    <p:extLst>
      <p:ext uri="{BB962C8B-B14F-4D97-AF65-F5344CB8AC3E}">
        <p14:creationId xmlns:p14="http://schemas.microsoft.com/office/powerpoint/2010/main" val="3969591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5CC740-5CFC-491B-8ADC-19F8E1959DC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D3567DB-4ABD-468C-A210-42885A73A8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94A03A3-BF1A-489F-87B3-A41DB09390BE}"/>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5" name="フッター プレースホルダー 4">
            <a:extLst>
              <a:ext uri="{FF2B5EF4-FFF2-40B4-BE49-F238E27FC236}">
                <a16:creationId xmlns:a16="http://schemas.microsoft.com/office/drawing/2014/main" id="{0EFC6AC3-8918-4530-97AC-DC957D3D5D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7D7A66-2E00-45D8-A7D7-9B8D81A33CFE}"/>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343643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221F67-5A73-41BA-B0D9-21288492598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531C07-51FF-44F3-9D42-A59F9C4F680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8B9A81-ACC5-4581-AB31-C3F8D8F52E74}"/>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5" name="フッター プレースホルダー 4">
            <a:extLst>
              <a:ext uri="{FF2B5EF4-FFF2-40B4-BE49-F238E27FC236}">
                <a16:creationId xmlns:a16="http://schemas.microsoft.com/office/drawing/2014/main" id="{924F4239-DCCF-416E-932D-A19CE2BD37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9D8B1E-3EF2-44E2-8BF5-8C0FC8021F58}"/>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3557818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281A1D4-9796-43F3-9AA5-A50817B6EFF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7A1E6C9-B39C-4F60-80A2-CC886950170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3AE7041-B53C-47B6-BE32-FEA7493B6842}"/>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5" name="フッター プレースホルダー 4">
            <a:extLst>
              <a:ext uri="{FF2B5EF4-FFF2-40B4-BE49-F238E27FC236}">
                <a16:creationId xmlns:a16="http://schemas.microsoft.com/office/drawing/2014/main" id="{B3236FDB-7A0F-41D1-8073-FCCCE8138B0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6422F9C-9202-4AAB-AC47-53D9E721B512}"/>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433734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D5FCAE-3AF6-4456-A554-CAEA4EE20A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F63E9E1-4F82-4F84-8DF4-830A3281105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7C5AC52-09E5-4655-8CEB-73B8B183F95F}"/>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5" name="フッター プレースホルダー 4">
            <a:extLst>
              <a:ext uri="{FF2B5EF4-FFF2-40B4-BE49-F238E27FC236}">
                <a16:creationId xmlns:a16="http://schemas.microsoft.com/office/drawing/2014/main" id="{35AECDD0-D30A-471C-A275-4F3696625B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CCFF063-83F6-4FD8-95FD-7041E726DE9F}"/>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3755487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E518D7-CCC6-4F97-A043-07A4B705001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6DB1CCD-3D42-4EB2-8C7A-B02529DE10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8D0E81C-0C7A-4576-B19C-034A897C2B05}"/>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5" name="フッター プレースホルダー 4">
            <a:extLst>
              <a:ext uri="{FF2B5EF4-FFF2-40B4-BE49-F238E27FC236}">
                <a16:creationId xmlns:a16="http://schemas.microsoft.com/office/drawing/2014/main" id="{30E6E73E-14D5-4C45-BAB0-B05EAEA91F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488891-0C68-41A4-B330-DCB3E2848EBF}"/>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153722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B8B522-2191-43C4-8E5D-080037ED369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7A070F-D294-4182-A583-21B982DA127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9CCC59F-9474-4AC7-A5C8-696AE9FA0F2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1421D30-0705-4CEC-A86D-643927B58263}"/>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6" name="フッター プレースホルダー 5">
            <a:extLst>
              <a:ext uri="{FF2B5EF4-FFF2-40B4-BE49-F238E27FC236}">
                <a16:creationId xmlns:a16="http://schemas.microsoft.com/office/drawing/2014/main" id="{D962962D-3AD4-4649-9FDA-B949BA6DC6C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2DC184A-1907-4376-B527-F41FD4E50204}"/>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3346356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3CE155-A7F1-41F1-8A2F-08553C24165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D350AD-B3B5-41B3-AC86-9ED3DCD8E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F323ADE-E2DE-498B-BDED-966FD6C3900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4DCD5BF-A6EE-45E7-A120-8142D08FE7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E33AF12-0333-4C09-B5D3-9753B3BD947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9A49482-CDBB-4828-801C-0948F1392113}"/>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8" name="フッター プレースホルダー 7">
            <a:extLst>
              <a:ext uri="{FF2B5EF4-FFF2-40B4-BE49-F238E27FC236}">
                <a16:creationId xmlns:a16="http://schemas.microsoft.com/office/drawing/2014/main" id="{2CC0E043-9229-49AD-AA1A-418E3EF33C0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77CF87F-C583-400E-8CD3-252E71FADA35}"/>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2282276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4588D-3615-48E5-A6CB-7332793DF67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627BD8C-B941-4D36-805E-CB4574B89B4E}"/>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4" name="フッター プレースホルダー 3">
            <a:extLst>
              <a:ext uri="{FF2B5EF4-FFF2-40B4-BE49-F238E27FC236}">
                <a16:creationId xmlns:a16="http://schemas.microsoft.com/office/drawing/2014/main" id="{E2556486-D243-44B4-8F92-CC867838614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68405E3-7A60-4820-8961-1C6A3E537EAB}"/>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248127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3B1B4D5-F7A3-4039-8744-7AAE4C3C0D7E}"/>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3" name="フッター プレースホルダー 2">
            <a:extLst>
              <a:ext uri="{FF2B5EF4-FFF2-40B4-BE49-F238E27FC236}">
                <a16:creationId xmlns:a16="http://schemas.microsoft.com/office/drawing/2014/main" id="{EBF34FFE-F153-431A-9E8F-F8BE1511285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2CCAA75-50DE-4D19-B25C-7F900E9232C7}"/>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3051447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A51094-1761-4999-9E99-07DC4616102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1AF4D81-7889-430A-A07F-5C79E49A6E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BDCD3AA-A126-42D6-AD80-3F0A89B9F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DB6276E-2605-4F18-A2C8-363AD5FC7B5B}"/>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6" name="フッター プレースホルダー 5">
            <a:extLst>
              <a:ext uri="{FF2B5EF4-FFF2-40B4-BE49-F238E27FC236}">
                <a16:creationId xmlns:a16="http://schemas.microsoft.com/office/drawing/2014/main" id="{E713873B-285E-4B6A-8F88-C554F5F822C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A0290CC-517C-4339-91C0-5914F131B813}"/>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672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B16FC-6535-4CFA-A787-B1C7CD3A7DE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0256ADA-FAA6-4BD8-A74D-971EC9161B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A9221F8-5478-4FE3-8696-34F563415C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D698384-5D8D-4C74-9A45-252B46B8C6B9}"/>
              </a:ext>
            </a:extLst>
          </p:cNvPr>
          <p:cNvSpPr>
            <a:spLocks noGrp="1"/>
          </p:cNvSpPr>
          <p:nvPr>
            <p:ph type="dt" sz="half" idx="10"/>
          </p:nvPr>
        </p:nvSpPr>
        <p:spPr/>
        <p:txBody>
          <a:bodyPr/>
          <a:lstStyle/>
          <a:p>
            <a:fld id="{B379AD61-39B0-4CAC-9551-10774A662267}" type="datetimeFigureOut">
              <a:rPr kumimoji="1" lang="ja-JP" altLang="en-US" smtClean="0"/>
              <a:t>2025/3/18</a:t>
            </a:fld>
            <a:endParaRPr kumimoji="1" lang="ja-JP" altLang="en-US"/>
          </a:p>
        </p:txBody>
      </p:sp>
      <p:sp>
        <p:nvSpPr>
          <p:cNvPr id="6" name="フッター プレースホルダー 5">
            <a:extLst>
              <a:ext uri="{FF2B5EF4-FFF2-40B4-BE49-F238E27FC236}">
                <a16:creationId xmlns:a16="http://schemas.microsoft.com/office/drawing/2014/main" id="{D7D72BE3-0D2C-4A99-81BE-DCCE286760F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35BFFC-EB9D-47E5-99DE-A6524AE88590}"/>
              </a:ext>
            </a:extLst>
          </p:cNvPr>
          <p:cNvSpPr>
            <a:spLocks noGrp="1"/>
          </p:cNvSpPr>
          <p:nvPr>
            <p:ph type="sldNum" sz="quarter" idx="12"/>
          </p:nvPr>
        </p:nvSpPr>
        <p:spPr/>
        <p:txBody>
          <a:body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295709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49E1583-A1F0-469C-AE5F-B582691ED5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8E0278-9F9B-41A0-B49E-F7EB36CF0E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CE65D5-416C-4166-8F38-994026326A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9AD61-39B0-4CAC-9551-10774A662267}" type="datetimeFigureOut">
              <a:rPr kumimoji="1" lang="ja-JP" altLang="en-US" smtClean="0"/>
              <a:t>2025/3/18</a:t>
            </a:fld>
            <a:endParaRPr kumimoji="1" lang="ja-JP" altLang="en-US"/>
          </a:p>
        </p:txBody>
      </p:sp>
      <p:sp>
        <p:nvSpPr>
          <p:cNvPr id="5" name="フッター プレースホルダー 4">
            <a:extLst>
              <a:ext uri="{FF2B5EF4-FFF2-40B4-BE49-F238E27FC236}">
                <a16:creationId xmlns:a16="http://schemas.microsoft.com/office/drawing/2014/main" id="{CF226D23-73F6-4259-9C61-97A1A03A0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3C99BAA-5415-44AF-B1D6-B27C3DFA47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E33DC-34E3-479E-8049-29EE66EFDB09}" type="slidenum">
              <a:rPr kumimoji="1" lang="ja-JP" altLang="en-US" smtClean="0"/>
              <a:t>‹#›</a:t>
            </a:fld>
            <a:endParaRPr kumimoji="1" lang="ja-JP" altLang="en-US"/>
          </a:p>
        </p:txBody>
      </p:sp>
    </p:spTree>
    <p:extLst>
      <p:ext uri="{BB962C8B-B14F-4D97-AF65-F5344CB8AC3E}">
        <p14:creationId xmlns:p14="http://schemas.microsoft.com/office/powerpoint/2010/main" val="1788143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E20362-0EB4-495A-9CFB-811E28896F11}"/>
              </a:ext>
            </a:extLst>
          </p:cNvPr>
          <p:cNvSpPr>
            <a:spLocks noGrp="1"/>
          </p:cNvSpPr>
          <p:nvPr>
            <p:ph type="ctrTitle"/>
          </p:nvPr>
        </p:nvSpPr>
        <p:spPr>
          <a:xfrm>
            <a:off x="2356149" y="1722269"/>
            <a:ext cx="7302756" cy="1706732"/>
          </a:xfrm>
        </p:spPr>
        <p:txBody>
          <a:bodyPr>
            <a:normAutofit/>
          </a:bodyPr>
          <a:lstStyle/>
          <a:p>
            <a:r>
              <a:rPr lang="ja-JP" altLang="en-US" sz="4400" dirty="0">
                <a:latin typeface="UD デジタル 教科書体 N-B" panose="02020700000000000000" pitchFamily="17" charset="-128"/>
                <a:ea typeface="UD デジタル 教科書体 N-B" panose="02020700000000000000" pitchFamily="17" charset="-128"/>
              </a:rPr>
              <a:t>湖南市の</a:t>
            </a:r>
            <a:r>
              <a:rPr kumimoji="1" lang="ja-JP" altLang="en-US" sz="4400" dirty="0">
                <a:latin typeface="UD デジタル 教科書体 N-B" panose="02020700000000000000" pitchFamily="17" charset="-128"/>
                <a:ea typeface="UD デジタル 教科書体 N-B" panose="02020700000000000000" pitchFamily="17" charset="-128"/>
              </a:rPr>
              <a:t>ひきこもり支援の</a:t>
            </a:r>
            <a:br>
              <a:rPr kumimoji="1" lang="en-US" altLang="ja-JP" sz="4400" dirty="0">
                <a:latin typeface="UD デジタル 教科書体 N-B" panose="02020700000000000000" pitchFamily="17" charset="-128"/>
                <a:ea typeface="UD デジタル 教科書体 N-B" panose="02020700000000000000" pitchFamily="17" charset="-128"/>
              </a:rPr>
            </a:br>
            <a:r>
              <a:rPr kumimoji="1" lang="ja-JP" altLang="en-US" sz="4400" dirty="0">
                <a:latin typeface="UD デジタル 教科書体 N-B" panose="02020700000000000000" pitchFamily="17" charset="-128"/>
                <a:ea typeface="UD デジタル 教科書体 N-B" panose="02020700000000000000" pitchFamily="17" charset="-128"/>
              </a:rPr>
              <a:t>取り組みについて</a:t>
            </a:r>
          </a:p>
        </p:txBody>
      </p:sp>
    </p:spTree>
    <p:extLst>
      <p:ext uri="{BB962C8B-B14F-4D97-AF65-F5344CB8AC3E}">
        <p14:creationId xmlns:p14="http://schemas.microsoft.com/office/powerpoint/2010/main" val="3939366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152061"/>
            <a:ext cx="10515600" cy="1325563"/>
          </a:xfrm>
        </p:spPr>
        <p:txBody>
          <a:bodyPr/>
          <a:lstStyle/>
          <a:p>
            <a:r>
              <a:rPr lang="ja-JP" altLang="en-US" dirty="0">
                <a:latin typeface="UD デジタル 教科書体 N-B" panose="02020700000000000000" pitchFamily="17" charset="-128"/>
                <a:ea typeface="UD デジタル 教科書体 N-B" panose="02020700000000000000" pitchFamily="17" charset="-128"/>
              </a:rPr>
              <a:t>湖南市</a:t>
            </a:r>
            <a:r>
              <a:rPr kumimoji="1" lang="ja-JP" altLang="en-US" dirty="0">
                <a:latin typeface="UD デジタル 教科書体 N-B" panose="02020700000000000000" pitchFamily="17" charset="-128"/>
                <a:ea typeface="UD デジタル 教科書体 N-B" panose="02020700000000000000" pitchFamily="17" charset="-128"/>
              </a:rPr>
              <a:t>ひきこもり支援</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678401" y="697112"/>
            <a:ext cx="10515600" cy="5005111"/>
          </a:xfrm>
        </p:spPr>
        <p:txBody>
          <a:bodyPr>
            <a:normAutofit/>
          </a:bodyPr>
          <a:lstStyle/>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ひきこもり支援段階のイメージ</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p:txBody>
      </p:sp>
      <p:grpSp>
        <p:nvGrpSpPr>
          <p:cNvPr id="9" name="グループ化 8">
            <a:extLst>
              <a:ext uri="{FF2B5EF4-FFF2-40B4-BE49-F238E27FC236}">
                <a16:creationId xmlns:a16="http://schemas.microsoft.com/office/drawing/2014/main" id="{4D5B6465-70CC-4B5A-B0EC-A70CB1E8A734}"/>
              </a:ext>
            </a:extLst>
          </p:cNvPr>
          <p:cNvGrpSpPr/>
          <p:nvPr/>
        </p:nvGrpSpPr>
        <p:grpSpPr>
          <a:xfrm>
            <a:off x="7998780" y="4345591"/>
            <a:ext cx="1959498" cy="1019283"/>
            <a:chOff x="4771684" y="3136588"/>
            <a:chExt cx="1332513" cy="1019283"/>
          </a:xfrm>
        </p:grpSpPr>
        <p:sp>
          <p:nvSpPr>
            <p:cNvPr id="10" name="正方形/長方形 9">
              <a:extLst>
                <a:ext uri="{FF2B5EF4-FFF2-40B4-BE49-F238E27FC236}">
                  <a16:creationId xmlns:a16="http://schemas.microsoft.com/office/drawing/2014/main" id="{7BB58D6B-44AA-4609-847E-EFD366BCBC26}"/>
                </a:ext>
              </a:extLst>
            </p:cNvPr>
            <p:cNvSpPr/>
            <p:nvPr/>
          </p:nvSpPr>
          <p:spPr>
            <a:xfrm>
              <a:off x="4793837" y="3136588"/>
              <a:ext cx="1310360" cy="10192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テキスト ボックス 10">
              <a:extLst>
                <a:ext uri="{FF2B5EF4-FFF2-40B4-BE49-F238E27FC236}">
                  <a16:creationId xmlns:a16="http://schemas.microsoft.com/office/drawing/2014/main" id="{701D7848-5A54-48A9-BF5B-18EC470E6A2B}"/>
                </a:ext>
              </a:extLst>
            </p:cNvPr>
            <p:cNvSpPr txBox="1"/>
            <p:nvPr/>
          </p:nvSpPr>
          <p:spPr>
            <a:xfrm>
              <a:off x="4771684" y="3136588"/>
              <a:ext cx="1310360" cy="10192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0010" tIns="80010" rIns="80010" bIns="80010" numCol="1" spcCol="1270" anchor="ctr" anchorCtr="0">
              <a:noAutofit/>
            </a:bodyPr>
            <a:lstStyle/>
            <a:p>
              <a:pPr marL="0" lvl="1" algn="l" defTabSz="711200">
                <a:lnSpc>
                  <a:spcPct val="90000"/>
                </a:lnSpc>
                <a:spcBef>
                  <a:spcPct val="0"/>
                </a:spcBef>
                <a:spcAft>
                  <a:spcPct val="15000"/>
                </a:spcAft>
              </a:pPr>
              <a:r>
                <a:rPr lang="ja-JP" altLang="en-US" sz="2000" dirty="0">
                  <a:latin typeface="UD デジタル 教科書体 N-B" panose="02020700000000000000" pitchFamily="17" charset="-128"/>
                  <a:ea typeface="UD デジタル 教科書体 N-B" panose="02020700000000000000" pitchFamily="17" charset="-128"/>
                </a:rPr>
                <a:t>他者とのつながりや意見の広がりを支える</a:t>
              </a:r>
              <a:endParaRPr kumimoji="1" lang="ja-JP" altLang="en-US" sz="2000" kern="1200" dirty="0">
                <a:latin typeface="UD デジタル 教科書体 N-B" panose="02020700000000000000" pitchFamily="17" charset="-128"/>
                <a:ea typeface="UD デジタル 教科書体 N-B" panose="02020700000000000000" pitchFamily="17" charset="-128"/>
              </a:endParaRPr>
            </a:p>
          </p:txBody>
        </p:sp>
      </p:grpSp>
      <p:sp>
        <p:nvSpPr>
          <p:cNvPr id="13" name="正方形/長方形 12">
            <a:extLst>
              <a:ext uri="{FF2B5EF4-FFF2-40B4-BE49-F238E27FC236}">
                <a16:creationId xmlns:a16="http://schemas.microsoft.com/office/drawing/2014/main" id="{85B1E97C-A526-40D5-8F63-D35BC6003A6B}"/>
              </a:ext>
            </a:extLst>
          </p:cNvPr>
          <p:cNvSpPr/>
          <p:nvPr/>
        </p:nvSpPr>
        <p:spPr>
          <a:xfrm>
            <a:off x="1349406" y="4211763"/>
            <a:ext cx="1740023" cy="10022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UD デジタル 教科書体 N-B" panose="02020700000000000000" pitchFamily="17" charset="-128"/>
                <a:ea typeface="UD デジタル 教科書体 N-B" panose="02020700000000000000" pitchFamily="17" charset="-128"/>
              </a:rPr>
              <a:t>家族を支えることからスタート</a:t>
            </a:r>
            <a:endParaRPr kumimoji="1" lang="ja-JP" altLang="en-US"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4" name="正方形/長方形 13">
            <a:extLst>
              <a:ext uri="{FF2B5EF4-FFF2-40B4-BE49-F238E27FC236}">
                <a16:creationId xmlns:a16="http://schemas.microsoft.com/office/drawing/2014/main" id="{427F0202-CC15-4C7D-BF9F-61F118E991DA}"/>
              </a:ext>
            </a:extLst>
          </p:cNvPr>
          <p:cNvSpPr/>
          <p:nvPr/>
        </p:nvSpPr>
        <p:spPr>
          <a:xfrm>
            <a:off x="3677820" y="4740701"/>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7C80C077-7BC9-461D-A838-678C52E57465}"/>
              </a:ext>
            </a:extLst>
          </p:cNvPr>
          <p:cNvSpPr/>
          <p:nvPr/>
        </p:nvSpPr>
        <p:spPr>
          <a:xfrm>
            <a:off x="1494530" y="4528734"/>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70684CE-3D5D-4FE4-A4C1-72E9E8D0C5ED}"/>
              </a:ext>
            </a:extLst>
          </p:cNvPr>
          <p:cNvSpPr/>
          <p:nvPr/>
        </p:nvSpPr>
        <p:spPr>
          <a:xfrm>
            <a:off x="3464756" y="4282622"/>
            <a:ext cx="2012766" cy="931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UD デジタル 教科書体 N-B" panose="02020700000000000000" pitchFamily="17" charset="-128"/>
                <a:ea typeface="UD デジタル 教科書体 N-B" panose="02020700000000000000" pitchFamily="17" charset="-128"/>
              </a:rPr>
              <a:t>本人が</a:t>
            </a:r>
            <a:r>
              <a:rPr lang="en-US" altLang="ja-JP" dirty="0">
                <a:solidFill>
                  <a:schemeClr val="tx1"/>
                </a:solidFill>
                <a:latin typeface="UD デジタル 教科書体 N-B" panose="02020700000000000000" pitchFamily="17" charset="-128"/>
                <a:ea typeface="UD デジタル 教科書体 N-B" panose="02020700000000000000" pitchFamily="17" charset="-128"/>
              </a:rPr>
              <a:t>1</a:t>
            </a:r>
            <a:r>
              <a:rPr lang="ja-JP" altLang="en-US" dirty="0">
                <a:solidFill>
                  <a:schemeClr val="tx1"/>
                </a:solidFill>
                <a:latin typeface="UD デジタル 教科書体 N-B" panose="02020700000000000000" pitchFamily="17" charset="-128"/>
                <a:ea typeface="UD デジタル 教科書体 N-B" panose="02020700000000000000" pitchFamily="17" charset="-128"/>
              </a:rPr>
              <a:t>対</a:t>
            </a:r>
            <a:r>
              <a:rPr lang="en-US" altLang="ja-JP" dirty="0">
                <a:solidFill>
                  <a:schemeClr val="tx1"/>
                </a:solidFill>
                <a:latin typeface="UD デジタル 教科書体 N-B" panose="02020700000000000000" pitchFamily="17" charset="-128"/>
                <a:ea typeface="UD デジタル 教科書体 N-B" panose="02020700000000000000" pitchFamily="17" charset="-128"/>
              </a:rPr>
              <a:t>1</a:t>
            </a:r>
            <a:r>
              <a:rPr lang="ja-JP" altLang="en-US" dirty="0">
                <a:solidFill>
                  <a:schemeClr val="tx1"/>
                </a:solidFill>
                <a:latin typeface="UD デジタル 教科書体 N-B" panose="02020700000000000000" pitchFamily="17" charset="-128"/>
                <a:ea typeface="UD デジタル 教科書体 N-B" panose="02020700000000000000" pitchFamily="17" charset="-128"/>
              </a:rPr>
              <a:t>の関係を定着、安定させる段階</a:t>
            </a:r>
            <a:endParaRPr kumimoji="1" lang="ja-JP" altLang="en-US"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20" name="正方形/長方形 19">
            <a:extLst>
              <a:ext uri="{FF2B5EF4-FFF2-40B4-BE49-F238E27FC236}">
                <a16:creationId xmlns:a16="http://schemas.microsoft.com/office/drawing/2014/main" id="{608DB07A-E035-41B7-BD4B-B5C9686908ED}"/>
              </a:ext>
            </a:extLst>
          </p:cNvPr>
          <p:cNvSpPr/>
          <p:nvPr/>
        </p:nvSpPr>
        <p:spPr>
          <a:xfrm>
            <a:off x="4438835" y="1618731"/>
            <a:ext cx="5249661" cy="5415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ひきこもりの評価・支援に関するガイドライン</a:t>
            </a:r>
          </a:p>
        </p:txBody>
      </p:sp>
      <p:sp>
        <p:nvSpPr>
          <p:cNvPr id="16" name="正方形/長方形 15">
            <a:extLst>
              <a:ext uri="{FF2B5EF4-FFF2-40B4-BE49-F238E27FC236}">
                <a16:creationId xmlns:a16="http://schemas.microsoft.com/office/drawing/2014/main" id="{7838A197-8FD9-4057-945C-28F6B97DC904}"/>
              </a:ext>
            </a:extLst>
          </p:cNvPr>
          <p:cNvSpPr/>
          <p:nvPr/>
        </p:nvSpPr>
        <p:spPr>
          <a:xfrm>
            <a:off x="5620795" y="4282622"/>
            <a:ext cx="2012766" cy="2107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12" name="図表 11">
            <a:extLst>
              <a:ext uri="{FF2B5EF4-FFF2-40B4-BE49-F238E27FC236}">
                <a16:creationId xmlns:a16="http://schemas.microsoft.com/office/drawing/2014/main" id="{1750A47F-53B7-4E0E-8305-C651BFDC678F}"/>
              </a:ext>
            </a:extLst>
          </p:cNvPr>
          <p:cNvGraphicFramePr/>
          <p:nvPr>
            <p:extLst>
              <p:ext uri="{D42A27DB-BD31-4B8C-83A1-F6EECF244321}">
                <p14:modId xmlns:p14="http://schemas.microsoft.com/office/powerpoint/2010/main" val="2941561660"/>
              </p:ext>
            </p:extLst>
          </p:nvPr>
        </p:nvGraphicFramePr>
        <p:xfrm>
          <a:off x="1454951" y="1935703"/>
          <a:ext cx="8128000" cy="2820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正方形/長方形 18">
            <a:extLst>
              <a:ext uri="{FF2B5EF4-FFF2-40B4-BE49-F238E27FC236}">
                <a16:creationId xmlns:a16="http://schemas.microsoft.com/office/drawing/2014/main" id="{7947B377-98DE-4950-B46C-4B9F5BD1BD7F}"/>
              </a:ext>
            </a:extLst>
          </p:cNvPr>
          <p:cNvSpPr/>
          <p:nvPr/>
        </p:nvSpPr>
        <p:spPr>
          <a:xfrm>
            <a:off x="5693596" y="4282621"/>
            <a:ext cx="2012766" cy="17365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UD デジタル 教科書体 N-B" panose="02020700000000000000" pitchFamily="17" charset="-128"/>
                <a:ea typeface="UD デジタル 教科書体 N-B" panose="02020700000000000000" pitchFamily="17" charset="-128"/>
              </a:rPr>
              <a:t>本人の主体性（自分で決める。）を支えながら、他者とのつながりや体験の広がりを支える</a:t>
            </a:r>
          </a:p>
        </p:txBody>
      </p:sp>
    </p:spTree>
    <p:extLst>
      <p:ext uri="{BB962C8B-B14F-4D97-AF65-F5344CB8AC3E}">
        <p14:creationId xmlns:p14="http://schemas.microsoft.com/office/powerpoint/2010/main" val="2754665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788458"/>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p:txBody>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＜相談支援の状況＞</a:t>
            </a:r>
            <a:endParaRPr kumimoji="1"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相談者は、圧倒的に家族からが多い。</a:t>
            </a:r>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当事者のニーズ「これからどうしたいのか」がはっきりしないため、面談が長期化している。</a:t>
            </a:r>
            <a:endParaRPr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家族は焦っていることが多く、親亡きあとの心配や働いてほしい、同級生との比較などにより、家族だけではどうすることもできないが、そのペースで支援が進められない。</a:t>
            </a:r>
            <a:endParaRPr lang="en-US" altLang="ja-JP" dirty="0">
              <a:latin typeface="UD デジタル 教科書体 N-B" panose="02020700000000000000" pitchFamily="17" charset="-128"/>
              <a:ea typeface="UD デジタル 教科書体 N-B" panose="02020700000000000000" pitchFamily="17" charset="-128"/>
            </a:endParaRPr>
          </a:p>
          <a:p>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899725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681037"/>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p:txBody>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居場所支援の状況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▶地域生活支援事業（サロン交流の場）への誘導　２人</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▶ひきこもり経験者による居場所づくりの検討および実施</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4">
            <a:extLst>
              <a:ext uri="{FF2B5EF4-FFF2-40B4-BE49-F238E27FC236}">
                <a16:creationId xmlns:a16="http://schemas.microsoft.com/office/drawing/2014/main" id="{4210BD2D-CC36-40A5-BA00-FD053DB5AF7A}"/>
              </a:ext>
            </a:extLst>
          </p:cNvPr>
          <p:cNvGraphicFramePr>
            <a:graphicFrameLocks noGrp="1"/>
          </p:cNvGraphicFramePr>
          <p:nvPr>
            <p:extLst>
              <p:ext uri="{D42A27DB-BD31-4B8C-83A1-F6EECF244321}">
                <p14:modId xmlns:p14="http://schemas.microsoft.com/office/powerpoint/2010/main" val="1396811108"/>
              </p:ext>
            </p:extLst>
          </p:nvPr>
        </p:nvGraphicFramePr>
        <p:xfrm>
          <a:off x="1498600" y="4089400"/>
          <a:ext cx="7755468" cy="2494280"/>
        </p:xfrm>
        <a:graphic>
          <a:graphicData uri="http://schemas.openxmlformats.org/drawingml/2006/table">
            <a:tbl>
              <a:tblPr firstRow="1" bandRow="1">
                <a:tableStyleId>{5C22544A-7EE6-4342-B048-85BDC9FD1C3A}</a:tableStyleId>
              </a:tblPr>
              <a:tblGrid>
                <a:gridCol w="2657295">
                  <a:extLst>
                    <a:ext uri="{9D8B030D-6E8A-4147-A177-3AD203B41FA5}">
                      <a16:colId xmlns:a16="http://schemas.microsoft.com/office/drawing/2014/main" val="3871628605"/>
                    </a:ext>
                  </a:extLst>
                </a:gridCol>
                <a:gridCol w="3289672">
                  <a:extLst>
                    <a:ext uri="{9D8B030D-6E8A-4147-A177-3AD203B41FA5}">
                      <a16:colId xmlns:a16="http://schemas.microsoft.com/office/drawing/2014/main" val="3540639994"/>
                    </a:ext>
                  </a:extLst>
                </a:gridCol>
                <a:gridCol w="1808501">
                  <a:extLst>
                    <a:ext uri="{9D8B030D-6E8A-4147-A177-3AD203B41FA5}">
                      <a16:colId xmlns:a16="http://schemas.microsoft.com/office/drawing/2014/main" val="1424589663"/>
                    </a:ext>
                  </a:extLst>
                </a:gridCol>
              </a:tblGrid>
              <a:tr h="370840">
                <a:tc>
                  <a:txBody>
                    <a:bodyPr/>
                    <a:lstStyle/>
                    <a:p>
                      <a:pPr algn="ctr"/>
                      <a:r>
                        <a:rPr kumimoji="1" lang="ja-JP" altLang="en-US" dirty="0"/>
                        <a:t>実施日時</a:t>
                      </a:r>
                    </a:p>
                  </a:txBody>
                  <a:tcPr/>
                </a:tc>
                <a:tc>
                  <a:txBody>
                    <a:bodyPr/>
                    <a:lstStyle/>
                    <a:p>
                      <a:pPr algn="ctr"/>
                      <a:r>
                        <a:rPr kumimoji="1" lang="ja-JP" altLang="en-US" dirty="0"/>
                        <a:t>活動内容</a:t>
                      </a:r>
                    </a:p>
                  </a:txBody>
                  <a:tcPr/>
                </a:tc>
                <a:tc>
                  <a:txBody>
                    <a:bodyPr/>
                    <a:lstStyle/>
                    <a:p>
                      <a:pPr algn="ctr"/>
                      <a:r>
                        <a:rPr kumimoji="1" lang="ja-JP" altLang="en-US" dirty="0"/>
                        <a:t>参加者数</a:t>
                      </a:r>
                    </a:p>
                  </a:txBody>
                  <a:tcPr/>
                </a:tc>
                <a:extLst>
                  <a:ext uri="{0D108BD9-81ED-4DB2-BD59-A6C34878D82A}">
                    <a16:rowId xmlns:a16="http://schemas.microsoft.com/office/drawing/2014/main" val="3436803352"/>
                  </a:ext>
                </a:extLst>
              </a:tr>
              <a:tr h="370840">
                <a:tc>
                  <a:txBody>
                    <a:bodyPr/>
                    <a:lstStyle/>
                    <a:p>
                      <a:r>
                        <a:rPr kumimoji="1" lang="ja-JP" altLang="en-US" dirty="0"/>
                        <a:t>令和６年</a:t>
                      </a:r>
                      <a:r>
                        <a:rPr kumimoji="1" lang="en-US" altLang="ja-JP" dirty="0"/>
                        <a:t>10</a:t>
                      </a:r>
                      <a:r>
                        <a:rPr kumimoji="1" lang="ja-JP" altLang="en-US" dirty="0"/>
                        <a:t>月</a:t>
                      </a:r>
                      <a:r>
                        <a:rPr kumimoji="1" lang="en-US" altLang="ja-JP" dirty="0"/>
                        <a:t>16</a:t>
                      </a:r>
                      <a:r>
                        <a:rPr kumimoji="1" lang="ja-JP" altLang="en-US" dirty="0"/>
                        <a:t>日</a:t>
                      </a:r>
                    </a:p>
                  </a:txBody>
                  <a:tcPr/>
                </a:tc>
                <a:tc>
                  <a:txBody>
                    <a:bodyPr/>
                    <a:lstStyle/>
                    <a:p>
                      <a:r>
                        <a:rPr kumimoji="1" lang="ja-JP" altLang="en-US" dirty="0"/>
                        <a:t>女子会（ハンドマッサージ、ネイルアート）</a:t>
                      </a:r>
                    </a:p>
                  </a:txBody>
                  <a:tcPr/>
                </a:tc>
                <a:tc>
                  <a:txBody>
                    <a:bodyPr/>
                    <a:lstStyle/>
                    <a:p>
                      <a:pPr algn="ctr"/>
                      <a:r>
                        <a:rPr kumimoji="1" lang="ja-JP" altLang="en-US" dirty="0"/>
                        <a:t>４人</a:t>
                      </a:r>
                    </a:p>
                  </a:txBody>
                  <a:tcPr/>
                </a:tc>
                <a:extLst>
                  <a:ext uri="{0D108BD9-81ED-4DB2-BD59-A6C34878D82A}">
                    <a16:rowId xmlns:a16="http://schemas.microsoft.com/office/drawing/2014/main" val="3503375136"/>
                  </a:ext>
                </a:extLst>
              </a:tr>
              <a:tr h="370840">
                <a:tc>
                  <a:txBody>
                    <a:bodyPr/>
                    <a:lstStyle/>
                    <a:p>
                      <a:r>
                        <a:rPr kumimoji="1" lang="ja-JP" altLang="en-US" dirty="0"/>
                        <a:t>令和６年</a:t>
                      </a:r>
                      <a:r>
                        <a:rPr kumimoji="1" lang="en-US" altLang="ja-JP" dirty="0"/>
                        <a:t>11</a:t>
                      </a:r>
                      <a:r>
                        <a:rPr kumimoji="1" lang="ja-JP" altLang="en-US" dirty="0"/>
                        <a:t>月</a:t>
                      </a:r>
                      <a:r>
                        <a:rPr kumimoji="1" lang="en-US" altLang="ja-JP" dirty="0"/>
                        <a:t>13</a:t>
                      </a:r>
                      <a:r>
                        <a:rPr kumimoji="1" lang="ja-JP" altLang="en-US" dirty="0"/>
                        <a:t>日</a:t>
                      </a:r>
                    </a:p>
                  </a:txBody>
                  <a:tcPr/>
                </a:tc>
                <a:tc>
                  <a:txBody>
                    <a:bodyPr/>
                    <a:lstStyle/>
                    <a:p>
                      <a:r>
                        <a:rPr kumimoji="1" lang="ja-JP" altLang="en-US" dirty="0"/>
                        <a:t>女子会（茶道）</a:t>
                      </a:r>
                    </a:p>
                  </a:txBody>
                  <a:tcPr/>
                </a:tc>
                <a:tc>
                  <a:txBody>
                    <a:bodyPr/>
                    <a:lstStyle/>
                    <a:p>
                      <a:pPr algn="ctr"/>
                      <a:r>
                        <a:rPr kumimoji="1" lang="en-US" altLang="ja-JP" dirty="0"/>
                        <a:t>3</a:t>
                      </a:r>
                      <a:r>
                        <a:rPr kumimoji="1" lang="ja-JP" altLang="en-US" dirty="0"/>
                        <a:t>人</a:t>
                      </a:r>
                    </a:p>
                  </a:txBody>
                  <a:tcPr/>
                </a:tc>
                <a:extLst>
                  <a:ext uri="{0D108BD9-81ED-4DB2-BD59-A6C34878D82A}">
                    <a16:rowId xmlns:a16="http://schemas.microsoft.com/office/drawing/2014/main" val="2693480608"/>
                  </a:ext>
                </a:extLst>
              </a:tr>
              <a:tr h="370840">
                <a:tc>
                  <a:txBody>
                    <a:bodyPr/>
                    <a:lstStyle/>
                    <a:p>
                      <a:r>
                        <a:rPr kumimoji="1" lang="ja-JP" altLang="en-US" dirty="0"/>
                        <a:t>令和６年</a:t>
                      </a:r>
                      <a:r>
                        <a:rPr kumimoji="1" lang="en-US" altLang="ja-JP" dirty="0"/>
                        <a:t>12</a:t>
                      </a:r>
                      <a:r>
                        <a:rPr kumimoji="1" lang="ja-JP" altLang="en-US" dirty="0"/>
                        <a:t>月</a:t>
                      </a:r>
                      <a:r>
                        <a:rPr kumimoji="1" lang="en-US" altLang="ja-JP" dirty="0"/>
                        <a:t>11</a:t>
                      </a:r>
                      <a:r>
                        <a:rPr kumimoji="1" lang="ja-JP" altLang="en-US" dirty="0"/>
                        <a:t>日</a:t>
                      </a:r>
                    </a:p>
                  </a:txBody>
                  <a:tcPr/>
                </a:tc>
                <a:tc>
                  <a:txBody>
                    <a:bodyPr/>
                    <a:lstStyle/>
                    <a:p>
                      <a:r>
                        <a:rPr kumimoji="1" lang="ja-JP" altLang="en-US" dirty="0"/>
                        <a:t>女子会（ハーバリウム作り）</a:t>
                      </a:r>
                    </a:p>
                  </a:txBody>
                  <a:tcPr/>
                </a:tc>
                <a:tc>
                  <a:txBody>
                    <a:bodyPr/>
                    <a:lstStyle/>
                    <a:p>
                      <a:pPr algn="ctr"/>
                      <a:r>
                        <a:rPr kumimoji="1" lang="en-US" altLang="ja-JP" dirty="0"/>
                        <a:t>2</a:t>
                      </a:r>
                      <a:r>
                        <a:rPr kumimoji="1" lang="ja-JP" altLang="en-US" dirty="0"/>
                        <a:t>人</a:t>
                      </a:r>
                    </a:p>
                  </a:txBody>
                  <a:tcPr/>
                </a:tc>
                <a:extLst>
                  <a:ext uri="{0D108BD9-81ED-4DB2-BD59-A6C34878D82A}">
                    <a16:rowId xmlns:a16="http://schemas.microsoft.com/office/drawing/2014/main" val="3917612258"/>
                  </a:ext>
                </a:extLst>
              </a:tr>
              <a:tr h="370840">
                <a:tc>
                  <a:txBody>
                    <a:bodyPr/>
                    <a:lstStyle/>
                    <a:p>
                      <a:r>
                        <a:rPr kumimoji="1" lang="ja-JP" altLang="en-US" dirty="0"/>
                        <a:t>令和７年１月</a:t>
                      </a:r>
                      <a:r>
                        <a:rPr kumimoji="1" lang="en-US" altLang="ja-JP" dirty="0"/>
                        <a:t>15</a:t>
                      </a:r>
                      <a:r>
                        <a:rPr kumimoji="1" lang="ja-JP" altLang="en-US" dirty="0"/>
                        <a:t>日</a:t>
                      </a:r>
                    </a:p>
                  </a:txBody>
                  <a:tcPr/>
                </a:tc>
                <a:tc>
                  <a:txBody>
                    <a:bodyPr/>
                    <a:lstStyle/>
                    <a:p>
                      <a:r>
                        <a:rPr kumimoji="1" lang="ja-JP" altLang="en-US" dirty="0"/>
                        <a:t>女子会（簡単なストレッチ）</a:t>
                      </a:r>
                    </a:p>
                  </a:txBody>
                  <a:tcPr/>
                </a:tc>
                <a:tc>
                  <a:txBody>
                    <a:bodyPr/>
                    <a:lstStyle/>
                    <a:p>
                      <a:pPr algn="ctr"/>
                      <a:r>
                        <a:rPr kumimoji="1" lang="ja-JP" altLang="en-US" dirty="0"/>
                        <a:t>２人</a:t>
                      </a:r>
                    </a:p>
                  </a:txBody>
                  <a:tcPr/>
                </a:tc>
                <a:extLst>
                  <a:ext uri="{0D108BD9-81ED-4DB2-BD59-A6C34878D82A}">
                    <a16:rowId xmlns:a16="http://schemas.microsoft.com/office/drawing/2014/main" val="2269943651"/>
                  </a:ext>
                </a:extLst>
              </a:tr>
              <a:tr h="370840">
                <a:tc>
                  <a:txBody>
                    <a:bodyPr/>
                    <a:lstStyle/>
                    <a:p>
                      <a:r>
                        <a:rPr kumimoji="1" lang="ja-JP" altLang="en-US" dirty="0"/>
                        <a:t>令和７年１月</a:t>
                      </a:r>
                      <a:r>
                        <a:rPr kumimoji="1" lang="en-US" altLang="ja-JP" dirty="0"/>
                        <a:t>29</a:t>
                      </a:r>
                      <a:r>
                        <a:rPr kumimoji="1" lang="ja-JP" altLang="en-US" dirty="0"/>
                        <a:t>日</a:t>
                      </a:r>
                    </a:p>
                  </a:txBody>
                  <a:tcPr/>
                </a:tc>
                <a:tc>
                  <a:txBody>
                    <a:bodyPr/>
                    <a:lstStyle/>
                    <a:p>
                      <a:r>
                        <a:rPr kumimoji="1" lang="ja-JP" altLang="en-US" dirty="0"/>
                        <a:t>女子会（コラージュづくり）</a:t>
                      </a:r>
                    </a:p>
                  </a:txBody>
                  <a:tcPr/>
                </a:tc>
                <a:tc>
                  <a:txBody>
                    <a:bodyPr/>
                    <a:lstStyle/>
                    <a:p>
                      <a:pPr algn="ctr"/>
                      <a:r>
                        <a:rPr kumimoji="1" lang="ja-JP" altLang="en-US" dirty="0"/>
                        <a:t>１人</a:t>
                      </a:r>
                    </a:p>
                  </a:txBody>
                  <a:tcPr/>
                </a:tc>
                <a:extLst>
                  <a:ext uri="{0D108BD9-81ED-4DB2-BD59-A6C34878D82A}">
                    <a16:rowId xmlns:a16="http://schemas.microsoft.com/office/drawing/2014/main" val="437206100"/>
                  </a:ext>
                </a:extLst>
              </a:tr>
            </a:tbl>
          </a:graphicData>
        </a:graphic>
      </p:graphicFrame>
    </p:spTree>
    <p:extLst>
      <p:ext uri="{BB962C8B-B14F-4D97-AF65-F5344CB8AC3E}">
        <p14:creationId xmlns:p14="http://schemas.microsoft.com/office/powerpoint/2010/main" val="1950816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p:txBody>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居場所支援の状況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▶ひきこもり経験者による居場所づくり</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今後の予定</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graphicFrame>
        <p:nvGraphicFramePr>
          <p:cNvPr id="4" name="表 4">
            <a:extLst>
              <a:ext uri="{FF2B5EF4-FFF2-40B4-BE49-F238E27FC236}">
                <a16:creationId xmlns:a16="http://schemas.microsoft.com/office/drawing/2014/main" id="{4210BD2D-CC36-40A5-BA00-FD053DB5AF7A}"/>
              </a:ext>
            </a:extLst>
          </p:cNvPr>
          <p:cNvGraphicFramePr>
            <a:graphicFrameLocks noGrp="1"/>
          </p:cNvGraphicFramePr>
          <p:nvPr>
            <p:extLst>
              <p:ext uri="{D42A27DB-BD31-4B8C-83A1-F6EECF244321}">
                <p14:modId xmlns:p14="http://schemas.microsoft.com/office/powerpoint/2010/main" val="120163917"/>
              </p:ext>
            </p:extLst>
          </p:nvPr>
        </p:nvGraphicFramePr>
        <p:xfrm>
          <a:off x="1422400" y="3860800"/>
          <a:ext cx="6023167" cy="1643052"/>
        </p:xfrm>
        <a:graphic>
          <a:graphicData uri="http://schemas.openxmlformats.org/drawingml/2006/table">
            <a:tbl>
              <a:tblPr firstRow="1" bandRow="1">
                <a:tableStyleId>{5C22544A-7EE6-4342-B048-85BDC9FD1C3A}</a:tableStyleId>
              </a:tblPr>
              <a:tblGrid>
                <a:gridCol w="2733495">
                  <a:extLst>
                    <a:ext uri="{9D8B030D-6E8A-4147-A177-3AD203B41FA5}">
                      <a16:colId xmlns:a16="http://schemas.microsoft.com/office/drawing/2014/main" val="3871628605"/>
                    </a:ext>
                  </a:extLst>
                </a:gridCol>
                <a:gridCol w="3289672">
                  <a:extLst>
                    <a:ext uri="{9D8B030D-6E8A-4147-A177-3AD203B41FA5}">
                      <a16:colId xmlns:a16="http://schemas.microsoft.com/office/drawing/2014/main" val="3540639994"/>
                    </a:ext>
                  </a:extLst>
                </a:gridCol>
              </a:tblGrid>
              <a:tr h="410763">
                <a:tc>
                  <a:txBody>
                    <a:bodyPr/>
                    <a:lstStyle/>
                    <a:p>
                      <a:pPr algn="ctr"/>
                      <a:r>
                        <a:rPr kumimoji="1" lang="ja-JP" altLang="en-US" dirty="0"/>
                        <a:t>実施日時</a:t>
                      </a:r>
                    </a:p>
                  </a:txBody>
                  <a:tcPr/>
                </a:tc>
                <a:tc>
                  <a:txBody>
                    <a:bodyPr/>
                    <a:lstStyle/>
                    <a:p>
                      <a:pPr algn="ctr"/>
                      <a:r>
                        <a:rPr kumimoji="1" lang="ja-JP" altLang="en-US" dirty="0"/>
                        <a:t>活動内容</a:t>
                      </a:r>
                    </a:p>
                  </a:txBody>
                  <a:tcPr/>
                </a:tc>
                <a:extLst>
                  <a:ext uri="{0D108BD9-81ED-4DB2-BD59-A6C34878D82A}">
                    <a16:rowId xmlns:a16="http://schemas.microsoft.com/office/drawing/2014/main" val="3436803352"/>
                  </a:ext>
                </a:extLst>
              </a:tr>
              <a:tr h="410763">
                <a:tc>
                  <a:txBody>
                    <a:bodyPr/>
                    <a:lstStyle/>
                    <a:p>
                      <a:r>
                        <a:rPr kumimoji="1" lang="ja-JP" altLang="en-US" dirty="0"/>
                        <a:t>令和７年２月</a:t>
                      </a:r>
                      <a:r>
                        <a:rPr kumimoji="1" lang="en-US" altLang="ja-JP" dirty="0"/>
                        <a:t>12</a:t>
                      </a:r>
                      <a:r>
                        <a:rPr kumimoji="1" lang="ja-JP" altLang="en-US" dirty="0"/>
                        <a:t>日</a:t>
                      </a:r>
                    </a:p>
                  </a:txBody>
                  <a:tcPr/>
                </a:tc>
                <a:tc>
                  <a:txBody>
                    <a:bodyPr/>
                    <a:lstStyle/>
                    <a:p>
                      <a:r>
                        <a:rPr kumimoji="1" lang="ja-JP" altLang="en-US" dirty="0"/>
                        <a:t>保健教室</a:t>
                      </a:r>
                    </a:p>
                  </a:txBody>
                  <a:tcPr/>
                </a:tc>
                <a:extLst>
                  <a:ext uri="{0D108BD9-81ED-4DB2-BD59-A6C34878D82A}">
                    <a16:rowId xmlns:a16="http://schemas.microsoft.com/office/drawing/2014/main" val="2693480608"/>
                  </a:ext>
                </a:extLst>
              </a:tr>
              <a:tr h="410763">
                <a:tc>
                  <a:txBody>
                    <a:bodyPr/>
                    <a:lstStyle/>
                    <a:p>
                      <a:r>
                        <a:rPr kumimoji="1" lang="ja-JP" altLang="en-US" dirty="0"/>
                        <a:t>令和７年２月</a:t>
                      </a:r>
                      <a:r>
                        <a:rPr kumimoji="1" lang="en-US" altLang="ja-JP" dirty="0"/>
                        <a:t>26</a:t>
                      </a:r>
                      <a:r>
                        <a:rPr kumimoji="1" lang="ja-JP" altLang="en-US" dirty="0"/>
                        <a:t>日</a:t>
                      </a:r>
                    </a:p>
                  </a:txBody>
                  <a:tcPr/>
                </a:tc>
                <a:tc>
                  <a:txBody>
                    <a:bodyPr/>
                    <a:lstStyle/>
                    <a:p>
                      <a:r>
                        <a:rPr kumimoji="1" lang="ja-JP" altLang="en-US" dirty="0"/>
                        <a:t>軽く身体を動かそう</a:t>
                      </a:r>
                    </a:p>
                  </a:txBody>
                  <a:tcPr/>
                </a:tc>
                <a:extLst>
                  <a:ext uri="{0D108BD9-81ED-4DB2-BD59-A6C34878D82A}">
                    <a16:rowId xmlns:a16="http://schemas.microsoft.com/office/drawing/2014/main" val="3917612258"/>
                  </a:ext>
                </a:extLst>
              </a:tr>
              <a:tr h="410763">
                <a:tc>
                  <a:txBody>
                    <a:bodyPr/>
                    <a:lstStyle/>
                    <a:p>
                      <a:r>
                        <a:rPr kumimoji="1" lang="ja-JP" altLang="en-US" dirty="0"/>
                        <a:t>令和７年３月</a:t>
                      </a:r>
                      <a:r>
                        <a:rPr kumimoji="1" lang="en-US" altLang="ja-JP" dirty="0"/>
                        <a:t>12</a:t>
                      </a:r>
                      <a:r>
                        <a:rPr kumimoji="1" lang="ja-JP" altLang="en-US" dirty="0"/>
                        <a:t>日</a:t>
                      </a:r>
                    </a:p>
                  </a:txBody>
                  <a:tcPr/>
                </a:tc>
                <a:tc>
                  <a:txBody>
                    <a:bodyPr/>
                    <a:lstStyle/>
                    <a:p>
                      <a:r>
                        <a:rPr kumimoji="1" lang="ja-JP" altLang="en-US" dirty="0"/>
                        <a:t>クラシック音楽の鑑賞</a:t>
                      </a:r>
                    </a:p>
                  </a:txBody>
                  <a:tcPr/>
                </a:tc>
                <a:extLst>
                  <a:ext uri="{0D108BD9-81ED-4DB2-BD59-A6C34878D82A}">
                    <a16:rowId xmlns:a16="http://schemas.microsoft.com/office/drawing/2014/main" val="2269943651"/>
                  </a:ext>
                </a:extLst>
              </a:tr>
            </a:tbl>
          </a:graphicData>
        </a:graphic>
      </p:graphicFrame>
    </p:spTree>
    <p:extLst>
      <p:ext uri="{BB962C8B-B14F-4D97-AF65-F5344CB8AC3E}">
        <p14:creationId xmlns:p14="http://schemas.microsoft.com/office/powerpoint/2010/main" val="1683359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p:txBody>
          <a:bodyPr>
            <a:normAutofit fontScale="85000" lnSpcReduction="20000"/>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居場所支援の状況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▶ひきこもり経験者による居場所づくり</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r>
              <a:rPr lang="en-US" altLang="ja-JP"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評価</a:t>
            </a:r>
            <a:r>
              <a:rPr lang="en-US" altLang="ja-JP" dirty="0">
                <a:latin typeface="UD デジタル 教科書体 N-B" panose="02020700000000000000" pitchFamily="17" charset="-128"/>
                <a:ea typeface="UD デジタル 教科書体 N-B" panose="02020700000000000000" pitchFamily="17" charset="-128"/>
              </a:rPr>
              <a:t>】</a:t>
            </a:r>
          </a:p>
          <a:p>
            <a:pPr marL="0" indent="0">
              <a:buNone/>
            </a:pPr>
            <a:r>
              <a:rPr lang="ja-JP" altLang="en-US" dirty="0">
                <a:latin typeface="UD デジタル 教科書体 N-B" panose="02020700000000000000" pitchFamily="17" charset="-128"/>
                <a:ea typeface="UD デジタル 教科書体 N-B" panose="02020700000000000000" pitchFamily="17" charset="-128"/>
              </a:rPr>
              <a:t>　・新しい居場所の創出</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・参加者が新たに参加する当事者を支える側になる</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意識の芽生え</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421753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p:txBody>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居場所支援の方針</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ひきこもりの支援は、個別性が高く、息の長い支援が求められる。支援の段階や個別のニーズに応じて、多様な支援の受け皿が必要であり、地域の中で本人がアクセスしやすく、安心して過ごせる居場所・交流の機会を充実させる。</a:t>
            </a:r>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4220823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782375"/>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200" y="2183907"/>
            <a:ext cx="10515600" cy="3993056"/>
          </a:xfrm>
        </p:spPr>
        <p:txBody>
          <a:bodyPr>
            <a:normAutofit fontScale="92500" lnSpcReduction="10000"/>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＜体験活動による支援</a:t>
            </a:r>
            <a:r>
              <a:rPr lang="ja-JP" altLang="en-US" dirty="0">
                <a:latin typeface="UD デジタル 教科書体 N-B" panose="02020700000000000000" pitchFamily="17" charset="-128"/>
                <a:ea typeface="UD デジタル 教科書体 N-B" panose="02020700000000000000" pitchFamily="17" charset="-128"/>
              </a:rPr>
              <a:t>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▶はたらく体験　定例開催：第３金曜日</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甲賀市地域活動センター　まるーむ</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活動内容：そばの実選別</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r>
              <a:rPr lang="en-US" altLang="ja-JP"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身近な地域で変わらない場を提供</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　　</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752762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782375"/>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200" y="2183907"/>
            <a:ext cx="10515600" cy="3993056"/>
          </a:xfrm>
        </p:spPr>
        <p:txBody>
          <a:bodyPr>
            <a:normAutofit lnSpcReduction="10000"/>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ネットワークづくりの状況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▶コア会議　定例開催：月に１回</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受託者および障がい福祉課、健康政策課</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事例検討を通した支援の検証</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　　委託事業進める上での情報共有と課題整理</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　　⇒目指すべき姿の共有　</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434563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782375"/>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200" y="2183907"/>
            <a:ext cx="10515600" cy="3993056"/>
          </a:xfrm>
        </p:spPr>
        <p:txBody>
          <a:bodyPr>
            <a:normAutofit lnSpcReduction="10000"/>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ネットワークづくりの状況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▶関係機関連携会議</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①ひきこもり当事者（家族を含む）支援方針の検討</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r>
              <a:rPr lang="en-US" altLang="ja-JP" dirty="0">
                <a:latin typeface="UD デジタル 教科書体 N-B" panose="02020700000000000000" pitchFamily="17" charset="-128"/>
                <a:ea typeface="UD デジタル 教科書体 N-B" panose="02020700000000000000" pitchFamily="17" charset="-128"/>
              </a:rPr>
              <a:t> </a:t>
            </a:r>
            <a:r>
              <a:rPr lang="ja-JP" altLang="en-US" dirty="0">
                <a:latin typeface="UD デジタル 教科書体 N-B" panose="02020700000000000000" pitchFamily="17" charset="-128"/>
                <a:ea typeface="UD デジタル 教科書体 N-B" panose="02020700000000000000" pitchFamily="17" charset="-128"/>
              </a:rPr>
              <a:t>②支援者の孤立させない体制づくり</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r>
              <a:rPr lang="en-US" altLang="ja-JP" dirty="0">
                <a:latin typeface="UD デジタル 教科書体 N-B" panose="02020700000000000000" pitchFamily="17" charset="-128"/>
                <a:ea typeface="UD デジタル 教科書体 N-B" panose="02020700000000000000" pitchFamily="17" charset="-128"/>
              </a:rPr>
              <a:t> </a:t>
            </a:r>
            <a:r>
              <a:rPr lang="ja-JP" altLang="en-US" dirty="0">
                <a:latin typeface="UD デジタル 教科書体 N-B" panose="02020700000000000000" pitchFamily="17" charset="-128"/>
                <a:ea typeface="UD デジタル 教科書体 N-B" panose="02020700000000000000" pitchFamily="17" charset="-128"/>
              </a:rPr>
              <a:t>③地域課題の整理</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④情報交換</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075789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782375"/>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200" y="2183907"/>
            <a:ext cx="10515600" cy="3993056"/>
          </a:xfrm>
        </p:spPr>
        <p:txBody>
          <a:bodyPr>
            <a:normAutofit lnSpcReduction="10000"/>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ネットワークづくりの状況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▶関係機関連携会議</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受託者：社会福祉法人さわらび福祉会</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庁内：健康政策課・高齢福祉課・福祉政策課</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こども子育て応援課・障がい福祉課・発達支援室</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庁外：甲賀保健所・湖南市社会福祉協議会</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00391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40ADBB-2749-4A0E-8D6F-718A1848BFF5}"/>
              </a:ext>
            </a:extLst>
          </p:cNvPr>
          <p:cNvSpPr>
            <a:spLocks noGrp="1"/>
          </p:cNvSpPr>
          <p:nvPr>
            <p:ph type="title"/>
          </p:nvPr>
        </p:nvSpPr>
        <p:spPr>
          <a:xfrm>
            <a:off x="1739153" y="26165"/>
            <a:ext cx="8688215" cy="914755"/>
          </a:xfrm>
        </p:spPr>
        <p:txBody>
          <a:bodyPr>
            <a:noAutofit/>
          </a:bodyPr>
          <a:lstStyle/>
          <a:p>
            <a:r>
              <a:rPr lang="ja-JP" altLang="en-US" sz="2800" dirty="0">
                <a:latin typeface="UD デジタル 教科書体 N-B" panose="02020700000000000000" pitchFamily="17" charset="-128"/>
                <a:ea typeface="UD デジタル 教科書体 N-B" panose="02020700000000000000" pitchFamily="17" charset="-128"/>
              </a:rPr>
              <a:t>ひきこもり推計数（滋賀県）</a:t>
            </a:r>
          </a:p>
        </p:txBody>
      </p:sp>
      <p:sp>
        <p:nvSpPr>
          <p:cNvPr id="12" name="テキスト ボックス 5">
            <a:extLst>
              <a:ext uri="{FF2B5EF4-FFF2-40B4-BE49-F238E27FC236}">
                <a16:creationId xmlns:a16="http://schemas.microsoft.com/office/drawing/2014/main" id="{4D40A97E-EBAC-47C4-A31D-EBE7D23A1BD6}"/>
              </a:ext>
            </a:extLst>
          </p:cNvPr>
          <p:cNvSpPr txBox="1"/>
          <p:nvPr/>
        </p:nvSpPr>
        <p:spPr>
          <a:xfrm>
            <a:off x="1524000" y="896298"/>
            <a:ext cx="8839200" cy="55582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内閣府の値を基にした滋賀県の推計値</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日現在人口推計季報に基づく）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（令和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月「こども・若者の意識と生活に関する調査」より）</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四角形: 角を丸くする 2">
            <a:extLst>
              <a:ext uri="{FF2B5EF4-FFF2-40B4-BE49-F238E27FC236}">
                <a16:creationId xmlns:a16="http://schemas.microsoft.com/office/drawing/2014/main" id="{80ECD1A6-5C19-485A-A502-A31995EE3BA2}"/>
              </a:ext>
            </a:extLst>
          </p:cNvPr>
          <p:cNvSpPr/>
          <p:nvPr/>
        </p:nvSpPr>
        <p:spPr>
          <a:xfrm>
            <a:off x="2476500" y="6292166"/>
            <a:ext cx="7239000" cy="425211"/>
          </a:xfrm>
          <a:prstGeom prst="roundRect">
            <a:avLst/>
          </a:prstGeom>
          <a:solidFill>
            <a:srgbClr val="EEEA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滋賀県のひきこもり推計数＝およそ１万</a:t>
            </a:r>
            <a:r>
              <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千人</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 name="図 9">
            <a:extLst>
              <a:ext uri="{FF2B5EF4-FFF2-40B4-BE49-F238E27FC236}">
                <a16:creationId xmlns:a16="http://schemas.microsoft.com/office/drawing/2014/main" id="{18BEBE05-A982-42EA-A330-B3FEC61E8A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632703"/>
            <a:ext cx="7402286" cy="122690"/>
          </a:xfrm>
          <a:prstGeom prst="rect">
            <a:avLst/>
          </a:prstGeom>
        </p:spPr>
      </p:pic>
      <p:graphicFrame>
        <p:nvGraphicFramePr>
          <p:cNvPr id="8" name="表 7"/>
          <p:cNvGraphicFramePr>
            <a:graphicFrameLocks noGrp="1"/>
          </p:cNvGraphicFramePr>
          <p:nvPr/>
        </p:nvGraphicFramePr>
        <p:xfrm>
          <a:off x="1614544" y="1463253"/>
          <a:ext cx="8962912" cy="4498450"/>
        </p:xfrm>
        <a:graphic>
          <a:graphicData uri="http://schemas.openxmlformats.org/drawingml/2006/table">
            <a:tbl>
              <a:tblPr firstRow="1" bandRow="1">
                <a:tableStyleId>{5940675A-B579-460E-94D1-54222C63F5DA}</a:tableStyleId>
              </a:tblPr>
              <a:tblGrid>
                <a:gridCol w="2965172">
                  <a:extLst>
                    <a:ext uri="{9D8B030D-6E8A-4147-A177-3AD203B41FA5}">
                      <a16:colId xmlns:a16="http://schemas.microsoft.com/office/drawing/2014/main" val="20000"/>
                    </a:ext>
                  </a:extLst>
                </a:gridCol>
                <a:gridCol w="993446">
                  <a:extLst>
                    <a:ext uri="{9D8B030D-6E8A-4147-A177-3AD203B41FA5}">
                      <a16:colId xmlns:a16="http://schemas.microsoft.com/office/drawing/2014/main" val="20001"/>
                    </a:ext>
                  </a:extLst>
                </a:gridCol>
                <a:gridCol w="2085420">
                  <a:extLst>
                    <a:ext uri="{9D8B030D-6E8A-4147-A177-3AD203B41FA5}">
                      <a16:colId xmlns:a16="http://schemas.microsoft.com/office/drawing/2014/main" val="20002"/>
                    </a:ext>
                  </a:extLst>
                </a:gridCol>
                <a:gridCol w="844952">
                  <a:extLst>
                    <a:ext uri="{9D8B030D-6E8A-4147-A177-3AD203B41FA5}">
                      <a16:colId xmlns:a16="http://schemas.microsoft.com/office/drawing/2014/main" val="20003"/>
                    </a:ext>
                  </a:extLst>
                </a:gridCol>
                <a:gridCol w="2073922">
                  <a:extLst>
                    <a:ext uri="{9D8B030D-6E8A-4147-A177-3AD203B41FA5}">
                      <a16:colId xmlns:a16="http://schemas.microsoft.com/office/drawing/2014/main" val="20004"/>
                    </a:ext>
                  </a:extLst>
                </a:gridCol>
              </a:tblGrid>
              <a:tr h="389525">
                <a:tc>
                  <a:txBody>
                    <a:bodyPr/>
                    <a:lstStyle/>
                    <a:p>
                      <a:endParaRPr kumimoji="1" lang="ja-JP" altLang="en-US" sz="1800" dirty="0">
                        <a:latin typeface="メイリオ" panose="020B0604030504040204" pitchFamily="50" charset="-128"/>
                        <a:ea typeface="メイリオ" panose="020B0604030504040204" pitchFamily="50" charset="-128"/>
                      </a:endParaRPr>
                    </a:p>
                  </a:txBody>
                  <a:tcPr>
                    <a:solidFill>
                      <a:schemeClr val="accent2">
                        <a:lumMod val="60000"/>
                        <a:lumOff val="40000"/>
                      </a:schemeClr>
                    </a:solidFill>
                  </a:tcPr>
                </a:tc>
                <a:tc gridSpan="2">
                  <a:txBody>
                    <a:bodyPr/>
                    <a:lstStyle/>
                    <a:p>
                      <a:pPr algn="ctr"/>
                      <a:r>
                        <a:rPr kumimoji="1" lang="en-US" altLang="ja-JP" sz="1800" dirty="0"/>
                        <a:t>15</a:t>
                      </a:r>
                      <a:r>
                        <a:rPr kumimoji="1" lang="ja-JP" altLang="en-US" sz="1800" dirty="0"/>
                        <a:t>歳～</a:t>
                      </a:r>
                      <a:r>
                        <a:rPr kumimoji="1" lang="en-US" altLang="ja-JP" sz="1800" dirty="0"/>
                        <a:t>39</a:t>
                      </a:r>
                      <a:r>
                        <a:rPr kumimoji="1" lang="ja-JP" altLang="en-US" sz="1800" dirty="0"/>
                        <a:t>歳推計値</a:t>
                      </a:r>
                      <a:endParaRPr kumimoji="1" lang="ja-JP" altLang="en-US" sz="1800" dirty="0">
                        <a:latin typeface="メイリオ" panose="020B0604030504040204" pitchFamily="50" charset="-128"/>
                        <a:ea typeface="メイリオ" panose="020B0604030504040204" pitchFamily="50" charset="-128"/>
                      </a:endParaRPr>
                    </a:p>
                  </a:txBody>
                  <a:tcPr>
                    <a:solidFill>
                      <a:schemeClr val="accent2">
                        <a:lumMod val="60000"/>
                        <a:lumOff val="40000"/>
                      </a:schemeClr>
                    </a:solidFill>
                  </a:tcPr>
                </a:tc>
                <a:tc hMerge="1">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dirty="0"/>
                        <a:t>40</a:t>
                      </a:r>
                      <a:r>
                        <a:rPr kumimoji="1" lang="ja-JP" altLang="en-US" sz="1800" dirty="0"/>
                        <a:t>歳～</a:t>
                      </a:r>
                      <a:r>
                        <a:rPr kumimoji="1" lang="en-US" altLang="ja-JP" sz="1800" dirty="0"/>
                        <a:t>64</a:t>
                      </a:r>
                      <a:r>
                        <a:rPr kumimoji="1" lang="ja-JP" altLang="en-US" sz="1800" dirty="0"/>
                        <a:t>歳推計値</a:t>
                      </a:r>
                      <a:endParaRPr kumimoji="1" lang="ja-JP" altLang="en-US" sz="1800" dirty="0">
                        <a:latin typeface="メイリオ" panose="020B0604030504040204" pitchFamily="50" charset="-128"/>
                        <a:ea typeface="メイリオ" panose="020B0604030504040204" pitchFamily="50" charset="-128"/>
                      </a:endParaRPr>
                    </a:p>
                  </a:txBody>
                  <a:tcPr>
                    <a:solidFill>
                      <a:schemeClr val="accent2">
                        <a:lumMod val="60000"/>
                        <a:lumOff val="40000"/>
                      </a:schemeClr>
                    </a:solidFill>
                  </a:tcPr>
                </a:tc>
                <a:tc hMerge="1">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73813">
                <a:tc>
                  <a:txBody>
                    <a:bodyPr/>
                    <a:lstStyle/>
                    <a:p>
                      <a:r>
                        <a:rPr kumimoji="1" lang="ja-JP" altLang="en-US" sz="1800" dirty="0"/>
                        <a:t>普段は家にいるが、自分の趣味に関する用事の時だけ外出する</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latin typeface="メイリオ" panose="020B0604030504040204" pitchFamily="50" charset="-128"/>
                          <a:ea typeface="メイリオ" panose="020B0604030504040204" pitchFamily="50" charset="-128"/>
                        </a:rPr>
                        <a:t>3,387</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a:t>①準ひきこもり</a:t>
                      </a:r>
                      <a:endParaRPr kumimoji="1" lang="en-US" altLang="ja-JP" sz="1800" dirty="0"/>
                    </a:p>
                    <a:p>
                      <a:r>
                        <a:rPr kumimoji="1" lang="ja-JP" altLang="en-US" sz="1800" dirty="0"/>
                        <a:t>　　　　　</a:t>
                      </a:r>
                      <a:r>
                        <a:rPr kumimoji="1" lang="en-US" altLang="ja-JP" sz="1800" dirty="0"/>
                        <a:t>0.95%</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latin typeface="メイリオ" panose="020B0604030504040204" pitchFamily="50" charset="-128"/>
                          <a:ea typeface="メイリオ" panose="020B0604030504040204" pitchFamily="50" charset="-128"/>
                        </a:rPr>
                        <a:t>3,236</a:t>
                      </a:r>
                      <a:endParaRPr kumimoji="1" lang="ja-JP" altLang="en-US" sz="18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a:t>①準ひきこもり</a:t>
                      </a:r>
                      <a:endParaRPr kumimoji="1" lang="en-US" altLang="ja-JP" sz="1800" dirty="0"/>
                    </a:p>
                    <a:p>
                      <a:pPr algn="r"/>
                      <a:r>
                        <a:rPr kumimoji="1" lang="en-US" altLang="ja-JP" sz="1800" dirty="0"/>
                        <a:t>0.70%</a:t>
                      </a:r>
                      <a:endParaRPr kumimoji="1" lang="ja-JP" altLang="en-US" sz="18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1"/>
                  </a:ext>
                </a:extLst>
              </a:tr>
              <a:tr h="877833">
                <a:tc>
                  <a:txBody>
                    <a:bodyPr/>
                    <a:lstStyle/>
                    <a:p>
                      <a:r>
                        <a:rPr kumimoji="1" lang="ja-JP" altLang="en-US" sz="1800" dirty="0"/>
                        <a:t>普段は家にいるが、近所のコンビニなどには出かける</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latin typeface="メイリオ" panose="020B0604030504040204" pitchFamily="50" charset="-128"/>
                          <a:ea typeface="メイリオ" panose="020B0604030504040204" pitchFamily="50" charset="-128"/>
                        </a:rPr>
                        <a:t>2,638</a:t>
                      </a:r>
                      <a:endParaRPr kumimoji="1" lang="ja-JP" altLang="en-US" sz="1800" dirty="0">
                        <a:latin typeface="メイリオ" panose="020B0604030504040204" pitchFamily="50" charset="-128"/>
                        <a:ea typeface="メイリオ" panose="020B0604030504040204" pitchFamily="50" charset="-128"/>
                      </a:endParaRPr>
                    </a:p>
                  </a:txBody>
                  <a:tcPr anchor="ctr"/>
                </a:tc>
                <a:tc rowSpan="3">
                  <a:txBody>
                    <a:bodyPr/>
                    <a:lstStyle/>
                    <a:p>
                      <a:r>
                        <a:rPr kumimoji="1" lang="ja-JP" altLang="en-US" sz="1800" dirty="0"/>
                        <a:t>②狭義ひきこもり</a:t>
                      </a:r>
                      <a:endParaRPr kumimoji="1" lang="en-US" altLang="ja-JP" sz="1800" dirty="0"/>
                    </a:p>
                    <a:p>
                      <a:r>
                        <a:rPr kumimoji="1" lang="ja-JP" altLang="en-US" sz="1800" dirty="0"/>
                        <a:t>　　　　　</a:t>
                      </a:r>
                      <a:r>
                        <a:rPr kumimoji="1" lang="en-US" altLang="ja-JP" sz="1800" dirty="0"/>
                        <a:t>1.10%</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latin typeface="メイリオ" panose="020B0604030504040204" pitchFamily="50" charset="-128"/>
                          <a:ea typeface="メイリオ" panose="020B0604030504040204" pitchFamily="50" charset="-128"/>
                        </a:rPr>
                        <a:t>5,409</a:t>
                      </a:r>
                      <a:endParaRPr kumimoji="1" lang="ja-JP" altLang="en-US" sz="1800" dirty="0">
                        <a:latin typeface="メイリオ" panose="020B0604030504040204" pitchFamily="50" charset="-128"/>
                        <a:ea typeface="メイリオ" panose="020B0604030504040204" pitchFamily="50" charset="-128"/>
                      </a:endParaRPr>
                    </a:p>
                  </a:txBody>
                  <a:tcPr anchor="ctr"/>
                </a:tc>
                <a:tc rowSpan="3">
                  <a:txBody>
                    <a:bodyPr/>
                    <a:lstStyle/>
                    <a:p>
                      <a:r>
                        <a:rPr kumimoji="1" lang="ja-JP" altLang="en-US" sz="1800" dirty="0"/>
                        <a:t>②狭義ひきこもり</a:t>
                      </a:r>
                      <a:endParaRPr kumimoji="1" lang="en-US" altLang="ja-JP" sz="1800" dirty="0"/>
                    </a:p>
                    <a:p>
                      <a:pPr algn="r"/>
                      <a:r>
                        <a:rPr kumimoji="1" lang="en-US" altLang="ja-JP" sz="1800" dirty="0"/>
                        <a:t>1.31%</a:t>
                      </a:r>
                      <a:endParaRPr kumimoji="1" lang="ja-JP" altLang="en-US" sz="18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2"/>
                  </a:ext>
                </a:extLst>
              </a:tr>
              <a:tr h="973813">
                <a:tc>
                  <a:txBody>
                    <a:bodyPr/>
                    <a:lstStyle/>
                    <a:p>
                      <a:r>
                        <a:rPr kumimoji="1" lang="ja-JP" altLang="en-US" sz="1800" dirty="0"/>
                        <a:t>自室からは出るが、家から出ない、または自室から出ない</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latin typeface="メイリオ" panose="020B0604030504040204" pitchFamily="50" charset="-128"/>
                          <a:ea typeface="メイリオ" panose="020B0604030504040204" pitchFamily="50" charset="-128"/>
                        </a:rPr>
                        <a:t>1,070</a:t>
                      </a:r>
                      <a:endParaRPr kumimoji="1" lang="ja-JP" altLang="en-US" sz="1800"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800" dirty="0">
                          <a:latin typeface="メイリオ" panose="020B0604030504040204" pitchFamily="50" charset="-128"/>
                          <a:ea typeface="メイリオ" panose="020B0604030504040204" pitchFamily="50" charset="-128"/>
                        </a:rPr>
                        <a:t>324</a:t>
                      </a:r>
                    </a:p>
                  </a:txBody>
                  <a:tcPr anchor="ctr"/>
                </a:tc>
                <a:tc vMerge="1">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90818">
                <a:tc>
                  <a:txBody>
                    <a:bodyPr/>
                    <a:lstStyle/>
                    <a:p>
                      <a:r>
                        <a:rPr kumimoji="1" lang="ja-JP" altLang="en-US" sz="1800" dirty="0">
                          <a:latin typeface="+mn-ea"/>
                          <a:ea typeface="+mn-ea"/>
                        </a:rPr>
                        <a:t>自室からほとんどでない</a:t>
                      </a:r>
                    </a:p>
                  </a:txBody>
                  <a:tcPr/>
                </a:tc>
                <a:tc>
                  <a:txBody>
                    <a:bodyPr/>
                    <a:lstStyle/>
                    <a:p>
                      <a:pPr algn="r"/>
                      <a:r>
                        <a:rPr kumimoji="1" lang="en-US" altLang="ja-JP" sz="1800" dirty="0">
                          <a:latin typeface="メイリオ" panose="020B0604030504040204" pitchFamily="50" charset="-128"/>
                          <a:ea typeface="メイリオ" panose="020B0604030504040204" pitchFamily="50" charset="-128"/>
                        </a:rPr>
                        <a:t>214</a:t>
                      </a:r>
                      <a:endParaRPr kumimoji="1" lang="ja-JP" altLang="en-US" sz="1800" dirty="0">
                        <a:latin typeface="メイリオ" panose="020B0604030504040204" pitchFamily="50" charset="-128"/>
                        <a:ea typeface="メイリオ" panose="020B0604030504040204" pitchFamily="50" charset="-128"/>
                      </a:endParaRPr>
                    </a:p>
                  </a:txBody>
                  <a:tcPr anchor="ctr"/>
                </a:tc>
                <a:tc vMerge="1">
                  <a:txBody>
                    <a:bodyPr/>
                    <a:lstStyle/>
                    <a:p>
                      <a:pPr algn="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latin typeface="メイリオ" panose="020B0604030504040204" pitchFamily="50" charset="-128"/>
                          <a:ea typeface="メイリオ" panose="020B0604030504040204" pitchFamily="50" charset="-128"/>
                        </a:rPr>
                        <a:t>324</a:t>
                      </a:r>
                      <a:endParaRPr kumimoji="1" lang="ja-JP" altLang="en-US" sz="1800" dirty="0">
                        <a:latin typeface="メイリオ" panose="020B0604030504040204" pitchFamily="50" charset="-128"/>
                        <a:ea typeface="メイリオ" panose="020B0604030504040204" pitchFamily="50" charset="-128"/>
                      </a:endParaRPr>
                    </a:p>
                  </a:txBody>
                  <a:tcPr anchor="ctr"/>
                </a:tc>
                <a:tc vMerge="1">
                  <a:txBody>
                    <a:bodyPr/>
                    <a:lstStyle/>
                    <a:p>
                      <a:pPr algn="r"/>
                      <a:endParaRPr kumimoji="1" lang="ja-JP" altLang="en-US" sz="18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179063973"/>
                  </a:ext>
                </a:extLst>
              </a:tr>
              <a:tr h="892648">
                <a:tc>
                  <a:txBody>
                    <a:bodyPr/>
                    <a:lstStyle/>
                    <a:p>
                      <a:pPr algn="ctr"/>
                      <a:endParaRPr kumimoji="1" lang="en-US" altLang="ja-JP" sz="1800" dirty="0"/>
                    </a:p>
                    <a:p>
                      <a:pPr algn="ctr"/>
                      <a:r>
                        <a:rPr kumimoji="1" lang="ja-JP" altLang="en-US" sz="1800" dirty="0"/>
                        <a:t>計</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solidFill>
                            <a:srgbClr val="FF0000"/>
                          </a:solidFill>
                          <a:latin typeface="メイリオ" panose="020B0604030504040204" pitchFamily="50" charset="-128"/>
                          <a:ea typeface="メイリオ" panose="020B0604030504040204" pitchFamily="50" charset="-128"/>
                        </a:rPr>
                        <a:t>7,309</a:t>
                      </a:r>
                      <a:endParaRPr kumimoji="1" lang="ja-JP" altLang="en-US" sz="1800" dirty="0">
                        <a:solidFill>
                          <a:srgbClr val="FF0000"/>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a:t>③広義ひきこもり</a:t>
                      </a:r>
                      <a:endParaRPr kumimoji="1" lang="en-US" altLang="ja-JP" sz="1800" dirty="0"/>
                    </a:p>
                    <a:p>
                      <a:r>
                        <a:rPr kumimoji="1" lang="ja-JP" altLang="en-US" sz="1800" dirty="0"/>
                        <a:t>　　　　　</a:t>
                      </a:r>
                      <a:r>
                        <a:rPr kumimoji="1" lang="en-US" altLang="ja-JP" sz="1800" dirty="0"/>
                        <a:t>2.05%</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800" dirty="0">
                          <a:solidFill>
                            <a:srgbClr val="FF0000"/>
                          </a:solidFill>
                          <a:latin typeface="メイリオ" panose="020B0604030504040204" pitchFamily="50" charset="-128"/>
                          <a:ea typeface="メイリオ" panose="020B0604030504040204" pitchFamily="50" charset="-128"/>
                        </a:rPr>
                        <a:t>9,338</a:t>
                      </a:r>
                    </a:p>
                    <a:p>
                      <a:pPr algn="l"/>
                      <a:r>
                        <a:rPr kumimoji="1" lang="en-US" altLang="ja-JP" sz="1000" dirty="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800" dirty="0"/>
                        <a:t>③広義ひきこもり</a:t>
                      </a:r>
                      <a:endParaRPr kumimoji="1" lang="en-US" altLang="ja-JP" sz="1800" dirty="0"/>
                    </a:p>
                    <a:p>
                      <a:pPr algn="r"/>
                      <a:r>
                        <a:rPr kumimoji="1" lang="en-US" altLang="ja-JP" sz="1800" dirty="0"/>
                        <a:t>2.02%</a:t>
                      </a:r>
                      <a:endParaRPr kumimoji="1" lang="ja-JP" altLang="en-US" sz="18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4"/>
                  </a:ext>
                </a:extLst>
              </a:tr>
            </a:tbl>
          </a:graphicData>
        </a:graphic>
      </p:graphicFrame>
      <p:sp>
        <p:nvSpPr>
          <p:cNvPr id="5" name="テキスト ボックス 4">
            <a:extLst>
              <a:ext uri="{FF2B5EF4-FFF2-40B4-BE49-F238E27FC236}">
                <a16:creationId xmlns:a16="http://schemas.microsoft.com/office/drawing/2014/main" id="{E5963F5F-3DFA-4965-BD4D-D82F1BBDA872}"/>
              </a:ext>
            </a:extLst>
          </p:cNvPr>
          <p:cNvSpPr txBox="1"/>
          <p:nvPr/>
        </p:nvSpPr>
        <p:spPr>
          <a:xfrm>
            <a:off x="6541971" y="5980210"/>
            <a:ext cx="3885396" cy="276999"/>
          </a:xfrm>
          <a:prstGeom prst="rect">
            <a:avLst/>
          </a:prstGeom>
          <a:noFill/>
        </p:spPr>
        <p:txBody>
          <a:bodyPr wrap="square" rtlCol="0">
            <a:spAutoFit/>
          </a:bodyPr>
          <a:lstStyle/>
          <a:p>
            <a:r>
              <a:rPr lang="en-US" altLang="ja-JP" sz="1200" dirty="0"/>
              <a:t>※</a:t>
            </a:r>
            <a:r>
              <a:rPr lang="ja-JP" altLang="en-US" sz="1200" dirty="0"/>
              <a:t>　対象年齢人口</a:t>
            </a:r>
            <a:r>
              <a:rPr lang="en-US" altLang="ja-JP" sz="1200" dirty="0"/>
              <a:t>×2.02</a:t>
            </a:r>
            <a:r>
              <a:rPr lang="ja-JP" altLang="en-US" sz="1200" dirty="0"/>
              <a:t>％で算出。①＋②とは異なる。</a:t>
            </a:r>
          </a:p>
        </p:txBody>
      </p:sp>
    </p:spTree>
    <p:extLst>
      <p:ext uri="{BB962C8B-B14F-4D97-AF65-F5344CB8AC3E}">
        <p14:creationId xmlns:p14="http://schemas.microsoft.com/office/powerpoint/2010/main" val="2278091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782375"/>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200" y="2183907"/>
            <a:ext cx="10515600" cy="3993056"/>
          </a:xfrm>
        </p:spPr>
        <p:txBody>
          <a:bodyPr>
            <a:normAutofit/>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ネットワークづくりの状況</a:t>
            </a:r>
            <a:r>
              <a:rPr kumimoji="1" lang="ja-JP" altLang="en-US" dirty="0">
                <a:latin typeface="UD デジタル 教科書体 N-B" panose="02020700000000000000" pitchFamily="17" charset="-128"/>
                <a:ea typeface="UD デジタル 教科書体 N-B" panose="02020700000000000000" pitchFamily="17" charset="-128"/>
              </a:rPr>
              <a:t>＞</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▶関係機関連携会議</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p:txBody>
      </p:sp>
      <p:graphicFrame>
        <p:nvGraphicFramePr>
          <p:cNvPr id="5" name="表 5">
            <a:extLst>
              <a:ext uri="{FF2B5EF4-FFF2-40B4-BE49-F238E27FC236}">
                <a16:creationId xmlns:a16="http://schemas.microsoft.com/office/drawing/2014/main" id="{A4754247-97D4-40CD-A1C2-133BF8BD530F}"/>
              </a:ext>
            </a:extLst>
          </p:cNvPr>
          <p:cNvGraphicFramePr>
            <a:graphicFrameLocks noGrp="1"/>
          </p:cNvGraphicFramePr>
          <p:nvPr>
            <p:extLst>
              <p:ext uri="{D42A27DB-BD31-4B8C-83A1-F6EECF244321}">
                <p14:modId xmlns:p14="http://schemas.microsoft.com/office/powerpoint/2010/main" val="2926932381"/>
              </p:ext>
            </p:extLst>
          </p:nvPr>
        </p:nvGraphicFramePr>
        <p:xfrm>
          <a:off x="1508217" y="3862361"/>
          <a:ext cx="7422719" cy="19253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474197133"/>
                    </a:ext>
                  </a:extLst>
                </a:gridCol>
                <a:gridCol w="4713386">
                  <a:extLst>
                    <a:ext uri="{9D8B030D-6E8A-4147-A177-3AD203B41FA5}">
                      <a16:colId xmlns:a16="http://schemas.microsoft.com/office/drawing/2014/main" val="646330947"/>
                    </a:ext>
                  </a:extLst>
                </a:gridCol>
              </a:tblGrid>
              <a:tr h="370840">
                <a:tc>
                  <a:txBody>
                    <a:bodyPr/>
                    <a:lstStyle/>
                    <a:p>
                      <a:pPr algn="ctr"/>
                      <a:r>
                        <a:rPr kumimoji="1" lang="ja-JP" altLang="en-US" dirty="0"/>
                        <a:t>開催日時</a:t>
                      </a:r>
                    </a:p>
                  </a:txBody>
                  <a:tcPr/>
                </a:tc>
                <a:tc>
                  <a:txBody>
                    <a:bodyPr/>
                    <a:lstStyle/>
                    <a:p>
                      <a:pPr algn="ctr"/>
                      <a:r>
                        <a:rPr kumimoji="1" lang="ja-JP" altLang="en-US" dirty="0"/>
                        <a:t>テーマ</a:t>
                      </a:r>
                    </a:p>
                  </a:txBody>
                  <a:tcPr/>
                </a:tc>
                <a:extLst>
                  <a:ext uri="{0D108BD9-81ED-4DB2-BD59-A6C34878D82A}">
                    <a16:rowId xmlns:a16="http://schemas.microsoft.com/office/drawing/2014/main" val="3500323497"/>
                  </a:ext>
                </a:extLst>
              </a:tr>
              <a:tr h="370840">
                <a:tc>
                  <a:txBody>
                    <a:bodyPr/>
                    <a:lstStyle/>
                    <a:p>
                      <a:r>
                        <a:rPr kumimoji="1" lang="ja-JP" altLang="en-US" dirty="0"/>
                        <a:t>令和６年</a:t>
                      </a:r>
                      <a:r>
                        <a:rPr kumimoji="1" lang="en-US" altLang="ja-JP" dirty="0"/>
                        <a:t>12</a:t>
                      </a:r>
                      <a:r>
                        <a:rPr kumimoji="1" lang="ja-JP" altLang="en-US" dirty="0"/>
                        <a:t>月</a:t>
                      </a:r>
                      <a:r>
                        <a:rPr kumimoji="1" lang="en-US" altLang="ja-JP" dirty="0"/>
                        <a:t>24</a:t>
                      </a:r>
                      <a:r>
                        <a:rPr kumimoji="1" lang="ja-JP" altLang="en-US" dirty="0"/>
                        <a:t>日</a:t>
                      </a:r>
                    </a:p>
                  </a:txBody>
                  <a:tcPr/>
                </a:tc>
                <a:tc>
                  <a:txBody>
                    <a:bodyPr/>
                    <a:lstStyle/>
                    <a:p>
                      <a:r>
                        <a:rPr kumimoji="1" lang="ja-JP" altLang="en-US" dirty="0"/>
                        <a:t>支援期間の長期化防止と「</a:t>
                      </a:r>
                      <a:r>
                        <a:rPr kumimoji="1" lang="en-US" altLang="ja-JP" dirty="0"/>
                        <a:t>8050</a:t>
                      </a:r>
                      <a:r>
                        <a:rPr kumimoji="1" lang="ja-JP" altLang="en-US" dirty="0"/>
                        <a:t>」問題へのアプローチの仕方について</a:t>
                      </a:r>
                    </a:p>
                  </a:txBody>
                  <a:tcPr/>
                </a:tc>
                <a:extLst>
                  <a:ext uri="{0D108BD9-81ED-4DB2-BD59-A6C34878D82A}">
                    <a16:rowId xmlns:a16="http://schemas.microsoft.com/office/drawing/2014/main" val="881632564"/>
                  </a:ext>
                </a:extLst>
              </a:tr>
              <a:tr h="370840">
                <a:tc>
                  <a:txBody>
                    <a:bodyPr/>
                    <a:lstStyle/>
                    <a:p>
                      <a:r>
                        <a:rPr kumimoji="1" lang="ja-JP" altLang="en-US" dirty="0"/>
                        <a:t>令和７年２月６日</a:t>
                      </a:r>
                    </a:p>
                  </a:txBody>
                  <a:tcPr/>
                </a:tc>
                <a:tc>
                  <a:txBody>
                    <a:bodyPr/>
                    <a:lstStyle/>
                    <a:p>
                      <a:r>
                        <a:rPr kumimoji="1" lang="ja-JP" altLang="en-US" dirty="0"/>
                        <a:t>発達支援システムにのらなかった</a:t>
                      </a:r>
                      <a:r>
                        <a:rPr kumimoji="1" lang="en-US" altLang="ja-JP" dirty="0"/>
                        <a:t>30</a:t>
                      </a:r>
                      <a:r>
                        <a:rPr kumimoji="1" lang="ja-JP" altLang="en-US" dirty="0"/>
                        <a:t>代ひきこもりの検証</a:t>
                      </a:r>
                      <a:endParaRPr kumimoji="1" lang="en-US" altLang="ja-JP" dirty="0"/>
                    </a:p>
                    <a:p>
                      <a:r>
                        <a:rPr kumimoji="1" lang="ja-JP" altLang="en-US" dirty="0"/>
                        <a:t>教育部局との連携のあり方について</a:t>
                      </a:r>
                    </a:p>
                  </a:txBody>
                  <a:tcPr/>
                </a:tc>
                <a:extLst>
                  <a:ext uri="{0D108BD9-81ED-4DB2-BD59-A6C34878D82A}">
                    <a16:rowId xmlns:a16="http://schemas.microsoft.com/office/drawing/2014/main" val="1671088547"/>
                  </a:ext>
                </a:extLst>
              </a:tr>
            </a:tbl>
          </a:graphicData>
        </a:graphic>
      </p:graphicFrame>
    </p:spTree>
    <p:extLst>
      <p:ext uri="{BB962C8B-B14F-4D97-AF65-F5344CB8AC3E}">
        <p14:creationId xmlns:p14="http://schemas.microsoft.com/office/powerpoint/2010/main" val="3734140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CA694C5-7BFB-4A68-B938-531D10933E06}"/>
              </a:ext>
            </a:extLst>
          </p:cNvPr>
          <p:cNvSpPr>
            <a:spLocks noChangeArrowheads="1"/>
          </p:cNvSpPr>
          <p:nvPr/>
        </p:nvSpPr>
        <p:spPr bwMode="auto">
          <a:xfrm>
            <a:off x="2495550" y="260351"/>
            <a:ext cx="6985000" cy="4286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b="1">
                <a:solidFill>
                  <a:srgbClr val="0000FF"/>
                </a:solidFill>
                <a:latin typeface="UD デジタル 教科書体 NK-R" panose="02020400000000000000" pitchFamily="18" charset="-128"/>
                <a:ea typeface="UD デジタル 教科書体 NK-R" panose="02020400000000000000" pitchFamily="18" charset="-128"/>
              </a:rPr>
              <a:t>乳幼児期から就労期まで一貫した支援</a:t>
            </a:r>
          </a:p>
        </p:txBody>
      </p:sp>
      <p:sp>
        <p:nvSpPr>
          <p:cNvPr id="10243" name="Line 3">
            <a:extLst>
              <a:ext uri="{FF2B5EF4-FFF2-40B4-BE49-F238E27FC236}">
                <a16:creationId xmlns:a16="http://schemas.microsoft.com/office/drawing/2014/main" id="{0DC8ED4B-45F0-4C63-A90F-03FF129C10F0}"/>
              </a:ext>
            </a:extLst>
          </p:cNvPr>
          <p:cNvSpPr>
            <a:spLocks noChangeShapeType="1"/>
          </p:cNvSpPr>
          <p:nvPr/>
        </p:nvSpPr>
        <p:spPr bwMode="auto">
          <a:xfrm>
            <a:off x="1774825" y="908050"/>
            <a:ext cx="0" cy="525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4" name="Line 4">
            <a:extLst>
              <a:ext uri="{FF2B5EF4-FFF2-40B4-BE49-F238E27FC236}">
                <a16:creationId xmlns:a16="http://schemas.microsoft.com/office/drawing/2014/main" id="{F42BD26D-7E13-45A5-833C-18A8F5670638}"/>
              </a:ext>
            </a:extLst>
          </p:cNvPr>
          <p:cNvSpPr>
            <a:spLocks noChangeShapeType="1"/>
          </p:cNvSpPr>
          <p:nvPr/>
        </p:nvSpPr>
        <p:spPr bwMode="auto">
          <a:xfrm>
            <a:off x="1774826" y="6165850"/>
            <a:ext cx="8137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5" name="Rectangle 5">
            <a:extLst>
              <a:ext uri="{FF2B5EF4-FFF2-40B4-BE49-F238E27FC236}">
                <a16:creationId xmlns:a16="http://schemas.microsoft.com/office/drawing/2014/main" id="{AA0229B7-ACEC-493A-94DA-89DBE2D33C1B}"/>
              </a:ext>
            </a:extLst>
          </p:cNvPr>
          <p:cNvSpPr>
            <a:spLocks noChangeArrowheads="1"/>
          </p:cNvSpPr>
          <p:nvPr/>
        </p:nvSpPr>
        <p:spPr bwMode="auto">
          <a:xfrm>
            <a:off x="2135189" y="908051"/>
            <a:ext cx="5400675" cy="360363"/>
          </a:xfrm>
          <a:prstGeom prst="rect">
            <a:avLst/>
          </a:prstGeom>
          <a:solidFill>
            <a:srgbClr val="FFC0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発達支援センター</a:t>
            </a:r>
          </a:p>
        </p:txBody>
      </p:sp>
      <p:sp>
        <p:nvSpPr>
          <p:cNvPr id="27655" name="Rectangle 6">
            <a:extLst>
              <a:ext uri="{FF2B5EF4-FFF2-40B4-BE49-F238E27FC236}">
                <a16:creationId xmlns:a16="http://schemas.microsoft.com/office/drawing/2014/main" id="{7CD39612-7CE9-4761-912E-90DDB7D2C8DB}"/>
              </a:ext>
            </a:extLst>
          </p:cNvPr>
          <p:cNvSpPr>
            <a:spLocks noChangeArrowheads="1"/>
          </p:cNvSpPr>
          <p:nvPr/>
        </p:nvSpPr>
        <p:spPr bwMode="auto">
          <a:xfrm>
            <a:off x="2135188" y="1341439"/>
            <a:ext cx="1008062" cy="719137"/>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600" dirty="0">
                <a:latin typeface="UD デジタル 教科書体 NK-B" panose="02020700000000000000" pitchFamily="18" charset="-128"/>
                <a:ea typeface="UD デジタル 教科書体 NK-B" panose="02020700000000000000" pitchFamily="18" charset="-128"/>
              </a:rPr>
              <a:t>乳幼児健診</a:t>
            </a:r>
          </a:p>
        </p:txBody>
      </p:sp>
      <p:sp>
        <p:nvSpPr>
          <p:cNvPr id="27656" name="Rectangle 7">
            <a:extLst>
              <a:ext uri="{FF2B5EF4-FFF2-40B4-BE49-F238E27FC236}">
                <a16:creationId xmlns:a16="http://schemas.microsoft.com/office/drawing/2014/main" id="{8C87D456-AA14-475F-BA0C-A5F437921102}"/>
              </a:ext>
            </a:extLst>
          </p:cNvPr>
          <p:cNvSpPr>
            <a:spLocks noChangeArrowheads="1"/>
          </p:cNvSpPr>
          <p:nvPr/>
        </p:nvSpPr>
        <p:spPr bwMode="auto">
          <a:xfrm>
            <a:off x="3216275" y="1341438"/>
            <a:ext cx="287338" cy="862012"/>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endParaRPr lang="en-US" altLang="ja-JP" sz="1400" dirty="0">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defRPr/>
            </a:pPr>
            <a:r>
              <a:rPr lang="ja-JP" altLang="en-US" sz="1400" dirty="0">
                <a:latin typeface="UD デジタル 教科書体 NK-B" panose="02020700000000000000" pitchFamily="18" charset="-128"/>
                <a:ea typeface="UD デジタル 教科書体 NK-B" panose="02020700000000000000" pitchFamily="18" charset="-128"/>
              </a:rPr>
              <a:t>発</a:t>
            </a:r>
          </a:p>
          <a:p>
            <a:pPr algn="ctr" eaLnBrk="1" hangingPunct="1">
              <a:spcBef>
                <a:spcPct val="0"/>
              </a:spcBef>
              <a:buFontTx/>
              <a:buNone/>
              <a:defRPr/>
            </a:pPr>
            <a:r>
              <a:rPr lang="ja-JP" altLang="en-US" sz="1400" dirty="0">
                <a:latin typeface="UD デジタル 教科書体 NK-B" panose="02020700000000000000" pitchFamily="18" charset="-128"/>
                <a:ea typeface="UD デジタル 教科書体 NK-B" panose="02020700000000000000" pitchFamily="18" charset="-128"/>
              </a:rPr>
              <a:t>達</a:t>
            </a:r>
          </a:p>
          <a:p>
            <a:pPr algn="ctr" eaLnBrk="1" hangingPunct="1">
              <a:spcBef>
                <a:spcPct val="0"/>
              </a:spcBef>
              <a:buFontTx/>
              <a:buNone/>
              <a:defRPr/>
            </a:pPr>
            <a:r>
              <a:rPr lang="ja-JP" altLang="en-US" sz="1400" dirty="0">
                <a:latin typeface="UD デジタル 教科書体 NK-B" panose="02020700000000000000" pitchFamily="18" charset="-128"/>
                <a:ea typeface="UD デジタル 教科書体 NK-B" panose="02020700000000000000" pitchFamily="18" charset="-128"/>
              </a:rPr>
              <a:t>相</a:t>
            </a:r>
          </a:p>
          <a:p>
            <a:pPr algn="ctr" eaLnBrk="1" hangingPunct="1">
              <a:spcBef>
                <a:spcPct val="0"/>
              </a:spcBef>
              <a:buFontTx/>
              <a:buNone/>
              <a:defRPr/>
            </a:pPr>
            <a:r>
              <a:rPr lang="ja-JP" altLang="en-US" sz="1400" dirty="0">
                <a:latin typeface="UD デジタル 教科書体 NK-B" panose="02020700000000000000" pitchFamily="18" charset="-128"/>
                <a:ea typeface="UD デジタル 教科書体 NK-B" panose="02020700000000000000" pitchFamily="18" charset="-128"/>
              </a:rPr>
              <a:t>談</a:t>
            </a:r>
          </a:p>
          <a:p>
            <a:pPr algn="ctr" eaLnBrk="1" hangingPunct="1">
              <a:spcBef>
                <a:spcPct val="0"/>
              </a:spcBef>
              <a:buFontTx/>
              <a:buNone/>
              <a:defRPr/>
            </a:pP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7657" name="Rectangle 8">
            <a:extLst>
              <a:ext uri="{FF2B5EF4-FFF2-40B4-BE49-F238E27FC236}">
                <a16:creationId xmlns:a16="http://schemas.microsoft.com/office/drawing/2014/main" id="{49B79891-5E25-4CF3-AE81-745F27B68968}"/>
              </a:ext>
            </a:extLst>
          </p:cNvPr>
          <p:cNvSpPr>
            <a:spLocks noChangeArrowheads="1"/>
          </p:cNvSpPr>
          <p:nvPr/>
        </p:nvSpPr>
        <p:spPr bwMode="auto">
          <a:xfrm>
            <a:off x="3575050" y="1341438"/>
            <a:ext cx="1296988" cy="863600"/>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400" dirty="0">
                <a:latin typeface="UD デジタル 教科書体 NK-B" panose="02020700000000000000" pitchFamily="18" charset="-128"/>
                <a:ea typeface="UD デジタル 教科書体 NK-B" panose="02020700000000000000" pitchFamily="18" charset="-128"/>
              </a:rPr>
              <a:t>療育</a:t>
            </a:r>
            <a:r>
              <a:rPr lang="ja-JP" altLang="en-US" sz="1000" dirty="0">
                <a:latin typeface="UD デジタル 教科書体 NK-B" panose="02020700000000000000" pitchFamily="18" charset="-128"/>
                <a:ea typeface="UD デジタル 教科書体 NK-B" panose="02020700000000000000" pitchFamily="18" charset="-128"/>
              </a:rPr>
              <a:t>（個別・集団）</a:t>
            </a:r>
          </a:p>
          <a:p>
            <a:pPr algn="ctr" eaLnBrk="1" hangingPunct="1">
              <a:spcBef>
                <a:spcPct val="0"/>
              </a:spcBef>
              <a:buFontTx/>
              <a:buNone/>
              <a:defRPr/>
            </a:pPr>
            <a:r>
              <a:rPr lang="ja-JP" altLang="en-US" sz="1400" dirty="0">
                <a:latin typeface="UD デジタル 教科書体 NK-B" panose="02020700000000000000" pitchFamily="18" charset="-128"/>
                <a:ea typeface="UD デジタル 教科書体 NK-B" panose="02020700000000000000" pitchFamily="18" charset="-128"/>
              </a:rPr>
              <a:t>ことばの教室</a:t>
            </a:r>
          </a:p>
          <a:p>
            <a:pPr algn="ctr" eaLnBrk="1" hangingPunct="1">
              <a:spcBef>
                <a:spcPct val="0"/>
              </a:spcBef>
              <a:buFontTx/>
              <a:buNone/>
              <a:defRPr/>
            </a:pPr>
            <a:r>
              <a:rPr lang="ja-JP" altLang="en-US" sz="1000" dirty="0">
                <a:latin typeface="UD デジタル 教科書体 NK-B" panose="02020700000000000000" pitchFamily="18" charset="-128"/>
                <a:ea typeface="UD デジタル 教科書体 NK-B" panose="02020700000000000000" pitchFamily="18" charset="-128"/>
              </a:rPr>
              <a:t>（幼児）</a:t>
            </a:r>
          </a:p>
        </p:txBody>
      </p:sp>
      <p:sp>
        <p:nvSpPr>
          <p:cNvPr id="27658" name="Rectangle 9">
            <a:extLst>
              <a:ext uri="{FF2B5EF4-FFF2-40B4-BE49-F238E27FC236}">
                <a16:creationId xmlns:a16="http://schemas.microsoft.com/office/drawing/2014/main" id="{9C804CC5-9FAD-41EB-ACC9-467F54C15607}"/>
              </a:ext>
            </a:extLst>
          </p:cNvPr>
          <p:cNvSpPr>
            <a:spLocks noChangeArrowheads="1"/>
          </p:cNvSpPr>
          <p:nvPr/>
        </p:nvSpPr>
        <p:spPr bwMode="auto">
          <a:xfrm>
            <a:off x="4943476" y="1341438"/>
            <a:ext cx="2303463" cy="862012"/>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600" dirty="0">
                <a:latin typeface="UD デジタル 教科書体 NK-B" panose="02020700000000000000" pitchFamily="18" charset="-128"/>
                <a:ea typeface="UD デジタル 教科書体 NK-B" panose="02020700000000000000" pitchFamily="18" charset="-128"/>
              </a:rPr>
              <a:t>ことばの教室</a:t>
            </a:r>
            <a:r>
              <a:rPr lang="ja-JP" altLang="en-US" sz="1000" dirty="0">
                <a:latin typeface="UD デジタル 教科書体 NK-B" panose="02020700000000000000" pitchFamily="18" charset="-128"/>
                <a:ea typeface="UD デジタル 教科書体 NK-B" panose="02020700000000000000" pitchFamily="18" charset="-128"/>
              </a:rPr>
              <a:t>（学齢）</a:t>
            </a:r>
          </a:p>
        </p:txBody>
      </p:sp>
      <p:sp>
        <p:nvSpPr>
          <p:cNvPr id="10250" name="Rectangle 11">
            <a:extLst>
              <a:ext uri="{FF2B5EF4-FFF2-40B4-BE49-F238E27FC236}">
                <a16:creationId xmlns:a16="http://schemas.microsoft.com/office/drawing/2014/main" id="{0AE64051-8BBB-4CB5-A219-BAD4EFB6AD0A}"/>
              </a:ext>
            </a:extLst>
          </p:cNvPr>
          <p:cNvSpPr>
            <a:spLocks noChangeArrowheads="1"/>
          </p:cNvSpPr>
          <p:nvPr/>
        </p:nvSpPr>
        <p:spPr bwMode="auto">
          <a:xfrm>
            <a:off x="2135188" y="2636838"/>
            <a:ext cx="2736850" cy="360362"/>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a:latin typeface="UD デジタル 教科書体 NK-B" panose="02020700000000000000" pitchFamily="18" charset="-128"/>
                <a:ea typeface="UD デジタル 教科書体 NK-B" panose="02020700000000000000" pitchFamily="18" charset="-128"/>
              </a:rPr>
              <a:t>幼稚園・保育園・こども園</a:t>
            </a:r>
          </a:p>
        </p:txBody>
      </p:sp>
      <p:sp>
        <p:nvSpPr>
          <p:cNvPr id="10251" name="Rectangle 13">
            <a:extLst>
              <a:ext uri="{FF2B5EF4-FFF2-40B4-BE49-F238E27FC236}">
                <a16:creationId xmlns:a16="http://schemas.microsoft.com/office/drawing/2014/main" id="{BDDAE4F2-8549-477F-9564-DC30C320FDA8}"/>
              </a:ext>
            </a:extLst>
          </p:cNvPr>
          <p:cNvSpPr>
            <a:spLocks noChangeArrowheads="1"/>
          </p:cNvSpPr>
          <p:nvPr/>
        </p:nvSpPr>
        <p:spPr bwMode="auto">
          <a:xfrm>
            <a:off x="7335839" y="2622551"/>
            <a:ext cx="719137" cy="360363"/>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高校等</a:t>
            </a:r>
          </a:p>
        </p:txBody>
      </p:sp>
      <p:sp>
        <p:nvSpPr>
          <p:cNvPr id="10252" name="Line 15">
            <a:extLst>
              <a:ext uri="{FF2B5EF4-FFF2-40B4-BE49-F238E27FC236}">
                <a16:creationId xmlns:a16="http://schemas.microsoft.com/office/drawing/2014/main" id="{7102C3ED-0544-40EB-B20D-D48971ED68B3}"/>
              </a:ext>
            </a:extLst>
          </p:cNvPr>
          <p:cNvSpPr>
            <a:spLocks noChangeShapeType="1"/>
          </p:cNvSpPr>
          <p:nvPr/>
        </p:nvSpPr>
        <p:spPr bwMode="auto">
          <a:xfrm flipV="1">
            <a:off x="1919288" y="549276"/>
            <a:ext cx="8064500" cy="51847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53" name="Line 16">
            <a:extLst>
              <a:ext uri="{FF2B5EF4-FFF2-40B4-BE49-F238E27FC236}">
                <a16:creationId xmlns:a16="http://schemas.microsoft.com/office/drawing/2014/main" id="{79D5588E-F2CA-42E1-BFA9-322F24B2DE1D}"/>
              </a:ext>
            </a:extLst>
          </p:cNvPr>
          <p:cNvSpPr>
            <a:spLocks noChangeShapeType="1"/>
          </p:cNvSpPr>
          <p:nvPr/>
        </p:nvSpPr>
        <p:spPr bwMode="auto">
          <a:xfrm flipV="1">
            <a:off x="9983789" y="188913"/>
            <a:ext cx="504825"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7663" name="Rectangle 17">
            <a:extLst>
              <a:ext uri="{FF2B5EF4-FFF2-40B4-BE49-F238E27FC236}">
                <a16:creationId xmlns:a16="http://schemas.microsoft.com/office/drawing/2014/main" id="{E3B5F821-BDB8-4615-9E46-0311FE7AFB87}"/>
              </a:ext>
            </a:extLst>
          </p:cNvPr>
          <p:cNvSpPr>
            <a:spLocks noChangeArrowheads="1"/>
          </p:cNvSpPr>
          <p:nvPr/>
        </p:nvSpPr>
        <p:spPr bwMode="auto">
          <a:xfrm>
            <a:off x="2279650" y="4652963"/>
            <a:ext cx="863600" cy="863600"/>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600">
                <a:latin typeface="UD デジタル 教科書体 NK-B" panose="02020700000000000000" pitchFamily="18" charset="-128"/>
                <a:ea typeface="UD デジタル 教科書体 NK-B" panose="02020700000000000000" pitchFamily="18" charset="-128"/>
              </a:rPr>
              <a:t>早期発見</a:t>
            </a:r>
          </a:p>
        </p:txBody>
      </p:sp>
      <p:sp>
        <p:nvSpPr>
          <p:cNvPr id="27664" name="Rectangle 18">
            <a:extLst>
              <a:ext uri="{FF2B5EF4-FFF2-40B4-BE49-F238E27FC236}">
                <a16:creationId xmlns:a16="http://schemas.microsoft.com/office/drawing/2014/main" id="{1D60AADF-5875-4240-8260-7410D0FF2EB9}"/>
              </a:ext>
            </a:extLst>
          </p:cNvPr>
          <p:cNvSpPr>
            <a:spLocks noChangeArrowheads="1"/>
          </p:cNvSpPr>
          <p:nvPr/>
        </p:nvSpPr>
        <p:spPr bwMode="auto">
          <a:xfrm>
            <a:off x="3287713" y="4475163"/>
            <a:ext cx="1439862" cy="1008062"/>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600">
                <a:latin typeface="UD デジタル 教科書体 NK-B" panose="02020700000000000000" pitchFamily="18" charset="-128"/>
                <a:ea typeface="UD デジタル 教科書体 NK-B" panose="02020700000000000000" pitchFamily="18" charset="-128"/>
              </a:rPr>
              <a:t>早期発達支援</a:t>
            </a:r>
          </a:p>
        </p:txBody>
      </p:sp>
      <p:sp>
        <p:nvSpPr>
          <p:cNvPr id="27665" name="Rectangle 19">
            <a:extLst>
              <a:ext uri="{FF2B5EF4-FFF2-40B4-BE49-F238E27FC236}">
                <a16:creationId xmlns:a16="http://schemas.microsoft.com/office/drawing/2014/main" id="{65B6CC75-8812-49CE-A33E-63BC04CE6941}"/>
              </a:ext>
            </a:extLst>
          </p:cNvPr>
          <p:cNvSpPr>
            <a:spLocks noChangeArrowheads="1"/>
          </p:cNvSpPr>
          <p:nvPr/>
        </p:nvSpPr>
        <p:spPr bwMode="auto">
          <a:xfrm>
            <a:off x="4727576" y="4076701"/>
            <a:ext cx="3167063" cy="1439863"/>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800">
                <a:latin typeface="UD デジタル 教科書体 NK-B" panose="02020700000000000000" pitchFamily="18" charset="-128"/>
                <a:ea typeface="UD デジタル 教科書体 NK-B" panose="02020700000000000000" pitchFamily="18" charset="-128"/>
              </a:rPr>
              <a:t>特別支援教育</a:t>
            </a:r>
          </a:p>
        </p:txBody>
      </p:sp>
      <p:sp>
        <p:nvSpPr>
          <p:cNvPr id="27666" name="Rectangle 20">
            <a:extLst>
              <a:ext uri="{FF2B5EF4-FFF2-40B4-BE49-F238E27FC236}">
                <a16:creationId xmlns:a16="http://schemas.microsoft.com/office/drawing/2014/main" id="{EB364418-70A4-4A51-B35D-B4BE76A69CB9}"/>
              </a:ext>
            </a:extLst>
          </p:cNvPr>
          <p:cNvSpPr>
            <a:spLocks noChangeArrowheads="1"/>
          </p:cNvSpPr>
          <p:nvPr/>
        </p:nvSpPr>
        <p:spPr bwMode="auto">
          <a:xfrm>
            <a:off x="8040688" y="3860801"/>
            <a:ext cx="1511300" cy="1655763"/>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800">
                <a:latin typeface="UD デジタル 教科書体 NK-B" panose="02020700000000000000" pitchFamily="18" charset="-128"/>
                <a:ea typeface="UD デジタル 教科書体 NK-B" panose="02020700000000000000" pitchFamily="18" charset="-128"/>
              </a:rPr>
              <a:t>就労支援</a:t>
            </a:r>
          </a:p>
        </p:txBody>
      </p:sp>
      <p:sp>
        <p:nvSpPr>
          <p:cNvPr id="10258" name="Oval 21">
            <a:extLst>
              <a:ext uri="{FF2B5EF4-FFF2-40B4-BE49-F238E27FC236}">
                <a16:creationId xmlns:a16="http://schemas.microsoft.com/office/drawing/2014/main" id="{646E636C-A8BF-4A07-B434-94B43815FF24}"/>
              </a:ext>
            </a:extLst>
          </p:cNvPr>
          <p:cNvSpPr>
            <a:spLocks noChangeArrowheads="1"/>
          </p:cNvSpPr>
          <p:nvPr/>
        </p:nvSpPr>
        <p:spPr bwMode="auto">
          <a:xfrm>
            <a:off x="3432176" y="4292601"/>
            <a:ext cx="1008063" cy="360363"/>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UD デジタル 教科書体 NK-B" panose="02020700000000000000" pitchFamily="18" charset="-128"/>
                <a:ea typeface="UD デジタル 教科書体 NK-B" panose="02020700000000000000" pitchFamily="18" charset="-128"/>
              </a:rPr>
              <a:t>個別の指導計画</a:t>
            </a:r>
          </a:p>
        </p:txBody>
      </p:sp>
      <p:sp>
        <p:nvSpPr>
          <p:cNvPr id="10259" name="Oval 22">
            <a:extLst>
              <a:ext uri="{FF2B5EF4-FFF2-40B4-BE49-F238E27FC236}">
                <a16:creationId xmlns:a16="http://schemas.microsoft.com/office/drawing/2014/main" id="{AF10AC9F-CDE9-446D-9C17-5E392871C406}"/>
              </a:ext>
            </a:extLst>
          </p:cNvPr>
          <p:cNvSpPr>
            <a:spLocks noChangeArrowheads="1"/>
          </p:cNvSpPr>
          <p:nvPr/>
        </p:nvSpPr>
        <p:spPr bwMode="auto">
          <a:xfrm>
            <a:off x="4872039" y="3789363"/>
            <a:ext cx="1512887" cy="4318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a:latin typeface="UD デジタル 教科書体 NK-B" panose="02020700000000000000" pitchFamily="18" charset="-128"/>
                <a:ea typeface="UD デジタル 教科書体 NK-B" panose="02020700000000000000" pitchFamily="18" charset="-128"/>
              </a:rPr>
              <a:t>個別の指導計画</a:t>
            </a:r>
          </a:p>
        </p:txBody>
      </p:sp>
      <p:sp>
        <p:nvSpPr>
          <p:cNvPr id="10260" name="Oval 23">
            <a:extLst>
              <a:ext uri="{FF2B5EF4-FFF2-40B4-BE49-F238E27FC236}">
                <a16:creationId xmlns:a16="http://schemas.microsoft.com/office/drawing/2014/main" id="{3813DDB3-29AC-455E-BBA5-3C38AB6B3BB6}"/>
              </a:ext>
            </a:extLst>
          </p:cNvPr>
          <p:cNvSpPr>
            <a:spLocks noChangeArrowheads="1"/>
          </p:cNvSpPr>
          <p:nvPr/>
        </p:nvSpPr>
        <p:spPr bwMode="auto">
          <a:xfrm>
            <a:off x="6456363" y="3789364"/>
            <a:ext cx="1511300" cy="433387"/>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a:latin typeface="UD デジタル 教科書体 NK-B" panose="02020700000000000000" pitchFamily="18" charset="-128"/>
                <a:ea typeface="UD デジタル 教科書体 NK-B" panose="02020700000000000000" pitchFamily="18" charset="-128"/>
              </a:rPr>
              <a:t>個別の教育支援計画</a:t>
            </a:r>
          </a:p>
        </p:txBody>
      </p:sp>
      <p:sp>
        <p:nvSpPr>
          <p:cNvPr id="10261" name="Rectangle 24">
            <a:extLst>
              <a:ext uri="{FF2B5EF4-FFF2-40B4-BE49-F238E27FC236}">
                <a16:creationId xmlns:a16="http://schemas.microsoft.com/office/drawing/2014/main" id="{F079C8D8-BA6B-44C8-A7D0-C6200F74E4D6}"/>
              </a:ext>
            </a:extLst>
          </p:cNvPr>
          <p:cNvSpPr>
            <a:spLocks noChangeArrowheads="1"/>
          </p:cNvSpPr>
          <p:nvPr/>
        </p:nvSpPr>
        <p:spPr bwMode="auto">
          <a:xfrm>
            <a:off x="1919288" y="5654675"/>
            <a:ext cx="1008062" cy="22225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a:latin typeface="UD デジタル 教科書体 NK-B" panose="02020700000000000000" pitchFamily="18" charset="-128"/>
                <a:ea typeface="UD デジタル 教科書体 NK-B" panose="02020700000000000000" pitchFamily="18" charset="-128"/>
              </a:rPr>
              <a:t>こども子育て応援課</a:t>
            </a:r>
          </a:p>
        </p:txBody>
      </p:sp>
      <p:sp>
        <p:nvSpPr>
          <p:cNvPr id="10262" name="Rectangle 25">
            <a:extLst>
              <a:ext uri="{FF2B5EF4-FFF2-40B4-BE49-F238E27FC236}">
                <a16:creationId xmlns:a16="http://schemas.microsoft.com/office/drawing/2014/main" id="{9EEFF7C8-3B74-48BB-9F0B-3704CF1A6E96}"/>
              </a:ext>
            </a:extLst>
          </p:cNvPr>
          <p:cNvSpPr>
            <a:spLocks noChangeArrowheads="1"/>
          </p:cNvSpPr>
          <p:nvPr/>
        </p:nvSpPr>
        <p:spPr bwMode="auto">
          <a:xfrm>
            <a:off x="3000376" y="5661025"/>
            <a:ext cx="2087563" cy="2159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a:latin typeface="UD デジタル 教科書体 NK-B" panose="02020700000000000000" pitchFamily="18" charset="-128"/>
                <a:ea typeface="UD デジタル 教科書体 NK-B" panose="02020700000000000000" pitchFamily="18" charset="-128"/>
              </a:rPr>
              <a:t>幼児施設課・子ども政策課・障がい福祉課</a:t>
            </a:r>
          </a:p>
        </p:txBody>
      </p:sp>
      <p:sp>
        <p:nvSpPr>
          <p:cNvPr id="10263" name="Rectangle 26">
            <a:extLst>
              <a:ext uri="{FF2B5EF4-FFF2-40B4-BE49-F238E27FC236}">
                <a16:creationId xmlns:a16="http://schemas.microsoft.com/office/drawing/2014/main" id="{AE121985-645D-49C6-8A2B-96CFB3F00EA9}"/>
              </a:ext>
            </a:extLst>
          </p:cNvPr>
          <p:cNvSpPr>
            <a:spLocks noChangeArrowheads="1"/>
          </p:cNvSpPr>
          <p:nvPr/>
        </p:nvSpPr>
        <p:spPr bwMode="auto">
          <a:xfrm>
            <a:off x="5160964" y="5661025"/>
            <a:ext cx="2808287" cy="2159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a:latin typeface="UD デジタル 教科書体 NK-B" panose="02020700000000000000" pitchFamily="18" charset="-128"/>
                <a:ea typeface="UD デジタル 教科書体 NK-B" panose="02020700000000000000" pitchFamily="18" charset="-128"/>
              </a:rPr>
              <a:t>教育委員会・学校教育課・人権擁護課・福祉政策課</a:t>
            </a:r>
          </a:p>
        </p:txBody>
      </p:sp>
      <p:sp>
        <p:nvSpPr>
          <p:cNvPr id="10264" name="Rectangle 27">
            <a:extLst>
              <a:ext uri="{FF2B5EF4-FFF2-40B4-BE49-F238E27FC236}">
                <a16:creationId xmlns:a16="http://schemas.microsoft.com/office/drawing/2014/main" id="{88AB4015-8257-442F-B4C9-38255239AE36}"/>
              </a:ext>
            </a:extLst>
          </p:cNvPr>
          <p:cNvSpPr>
            <a:spLocks noChangeArrowheads="1"/>
          </p:cNvSpPr>
          <p:nvPr/>
        </p:nvSpPr>
        <p:spPr bwMode="auto">
          <a:xfrm>
            <a:off x="8040688" y="5661025"/>
            <a:ext cx="1655762" cy="215900"/>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a:latin typeface="UD デジタル 教科書体 NK-B" panose="02020700000000000000" pitchFamily="18" charset="-128"/>
                <a:ea typeface="UD デジタル 教科書体 NK-B" panose="02020700000000000000" pitchFamily="18" charset="-128"/>
              </a:rPr>
              <a:t>障がい福祉課・商工観光労政課</a:t>
            </a:r>
          </a:p>
        </p:txBody>
      </p:sp>
      <p:sp>
        <p:nvSpPr>
          <p:cNvPr id="10265" name="Rectangle 28">
            <a:extLst>
              <a:ext uri="{FF2B5EF4-FFF2-40B4-BE49-F238E27FC236}">
                <a16:creationId xmlns:a16="http://schemas.microsoft.com/office/drawing/2014/main" id="{F1F0433B-2A75-4D2A-9411-836D64B1C4CE}"/>
              </a:ext>
            </a:extLst>
          </p:cNvPr>
          <p:cNvSpPr>
            <a:spLocks noChangeArrowheads="1"/>
          </p:cNvSpPr>
          <p:nvPr/>
        </p:nvSpPr>
        <p:spPr bwMode="auto">
          <a:xfrm>
            <a:off x="2279650" y="5949950"/>
            <a:ext cx="7272338" cy="431800"/>
          </a:xfrm>
          <a:prstGeom prst="rect">
            <a:avLst/>
          </a:prstGeom>
          <a:solidFill>
            <a:srgbClr val="FFC0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発達支援室（保健・福祉・医療・教育・就労）</a:t>
            </a:r>
          </a:p>
        </p:txBody>
      </p:sp>
      <p:sp>
        <p:nvSpPr>
          <p:cNvPr id="10266" name="Oval 29">
            <a:extLst>
              <a:ext uri="{FF2B5EF4-FFF2-40B4-BE49-F238E27FC236}">
                <a16:creationId xmlns:a16="http://schemas.microsoft.com/office/drawing/2014/main" id="{D7EFEEA4-2B89-4714-A4CD-523E365E1AFB}"/>
              </a:ext>
            </a:extLst>
          </p:cNvPr>
          <p:cNvSpPr>
            <a:spLocks noChangeArrowheads="1"/>
          </p:cNvSpPr>
          <p:nvPr/>
        </p:nvSpPr>
        <p:spPr bwMode="auto">
          <a:xfrm>
            <a:off x="1703388" y="404813"/>
            <a:ext cx="576262" cy="360362"/>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ea typeface="HG創英角ｺﾞｼｯｸUB" panose="020B0909000000000000" pitchFamily="49" charset="-128"/>
              </a:rPr>
              <a:t>０歳</a:t>
            </a:r>
          </a:p>
        </p:txBody>
      </p:sp>
      <p:sp>
        <p:nvSpPr>
          <p:cNvPr id="10267" name="Oval 30">
            <a:extLst>
              <a:ext uri="{FF2B5EF4-FFF2-40B4-BE49-F238E27FC236}">
                <a16:creationId xmlns:a16="http://schemas.microsoft.com/office/drawing/2014/main" id="{16B4C126-129C-40D8-BE48-1FA93F089A31}"/>
              </a:ext>
            </a:extLst>
          </p:cNvPr>
          <p:cNvSpPr>
            <a:spLocks noChangeArrowheads="1"/>
          </p:cNvSpPr>
          <p:nvPr/>
        </p:nvSpPr>
        <p:spPr bwMode="auto">
          <a:xfrm>
            <a:off x="9625014" y="260351"/>
            <a:ext cx="719137" cy="504825"/>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UD デジタル 教科書体 NK-B" panose="02020700000000000000" pitchFamily="18" charset="-128"/>
                <a:ea typeface="UD デジタル 教科書体 NK-B" panose="02020700000000000000" pitchFamily="18" charset="-128"/>
              </a:rPr>
              <a:t>２５歳</a:t>
            </a:r>
          </a:p>
        </p:txBody>
      </p:sp>
      <p:sp>
        <p:nvSpPr>
          <p:cNvPr id="10268" name="Oval 36">
            <a:extLst>
              <a:ext uri="{FF2B5EF4-FFF2-40B4-BE49-F238E27FC236}">
                <a16:creationId xmlns:a16="http://schemas.microsoft.com/office/drawing/2014/main" id="{7928B5C7-CB6F-4397-BC50-6F8FBF91323A}"/>
              </a:ext>
            </a:extLst>
          </p:cNvPr>
          <p:cNvSpPr>
            <a:spLocks noChangeArrowheads="1"/>
          </p:cNvSpPr>
          <p:nvPr/>
        </p:nvSpPr>
        <p:spPr bwMode="auto">
          <a:xfrm>
            <a:off x="9761538" y="3889375"/>
            <a:ext cx="431800" cy="15113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支</a:t>
            </a:r>
          </a:p>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援</a:t>
            </a:r>
          </a:p>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事</a:t>
            </a:r>
          </a:p>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業</a:t>
            </a:r>
          </a:p>
        </p:txBody>
      </p:sp>
      <p:sp>
        <p:nvSpPr>
          <p:cNvPr id="10269" name="Oval 37">
            <a:extLst>
              <a:ext uri="{FF2B5EF4-FFF2-40B4-BE49-F238E27FC236}">
                <a16:creationId xmlns:a16="http://schemas.microsoft.com/office/drawing/2014/main" id="{7EAA5D40-FF54-4572-BEA6-1DF611378394}"/>
              </a:ext>
            </a:extLst>
          </p:cNvPr>
          <p:cNvSpPr>
            <a:spLocks noChangeArrowheads="1"/>
          </p:cNvSpPr>
          <p:nvPr/>
        </p:nvSpPr>
        <p:spPr bwMode="auto">
          <a:xfrm>
            <a:off x="9840914" y="981076"/>
            <a:ext cx="358775" cy="1439863"/>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支</a:t>
            </a:r>
          </a:p>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援</a:t>
            </a:r>
          </a:p>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機</a:t>
            </a:r>
          </a:p>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関</a:t>
            </a:r>
          </a:p>
        </p:txBody>
      </p:sp>
      <p:sp>
        <p:nvSpPr>
          <p:cNvPr id="10270" name="Oval 38">
            <a:extLst>
              <a:ext uri="{FF2B5EF4-FFF2-40B4-BE49-F238E27FC236}">
                <a16:creationId xmlns:a16="http://schemas.microsoft.com/office/drawing/2014/main" id="{2B407BBD-66C0-4FA4-BF52-5303B63BCD25}"/>
              </a:ext>
            </a:extLst>
          </p:cNvPr>
          <p:cNvSpPr>
            <a:spLocks noChangeArrowheads="1"/>
          </p:cNvSpPr>
          <p:nvPr/>
        </p:nvSpPr>
        <p:spPr bwMode="auto">
          <a:xfrm>
            <a:off x="9764714" y="5589588"/>
            <a:ext cx="434975" cy="10795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a:latin typeface="UD デジタル 教科書体 NK-B" panose="02020700000000000000" pitchFamily="18" charset="-128"/>
                <a:ea typeface="UD デジタル 教科書体 NK-B" panose="02020700000000000000" pitchFamily="18" charset="-128"/>
              </a:rPr>
              <a:t>関</a:t>
            </a:r>
          </a:p>
          <a:p>
            <a:pPr algn="ctr" eaLnBrk="1" hangingPunct="1">
              <a:spcBef>
                <a:spcPct val="0"/>
              </a:spcBef>
              <a:buFontTx/>
              <a:buNone/>
            </a:pPr>
            <a:r>
              <a:rPr lang="ja-JP" altLang="en-US" sz="1600">
                <a:latin typeface="UD デジタル 教科書体 NK-B" panose="02020700000000000000" pitchFamily="18" charset="-128"/>
                <a:ea typeface="UD デジタル 教科書体 NK-B" panose="02020700000000000000" pitchFamily="18" charset="-128"/>
              </a:rPr>
              <a:t>係</a:t>
            </a:r>
          </a:p>
          <a:p>
            <a:pPr algn="ctr" eaLnBrk="1" hangingPunct="1">
              <a:spcBef>
                <a:spcPct val="0"/>
              </a:spcBef>
              <a:buFontTx/>
              <a:buNone/>
            </a:pPr>
            <a:r>
              <a:rPr lang="ja-JP" altLang="en-US" sz="1600">
                <a:latin typeface="UD デジタル 教科書体 NK-B" panose="02020700000000000000" pitchFamily="18" charset="-128"/>
                <a:ea typeface="UD デジタル 教科書体 NK-B" panose="02020700000000000000" pitchFamily="18" charset="-128"/>
              </a:rPr>
              <a:t>機</a:t>
            </a:r>
          </a:p>
          <a:p>
            <a:pPr algn="ctr" eaLnBrk="1" hangingPunct="1">
              <a:spcBef>
                <a:spcPct val="0"/>
              </a:spcBef>
              <a:buFontTx/>
              <a:buNone/>
            </a:pPr>
            <a:r>
              <a:rPr lang="ja-JP" altLang="en-US" sz="1600">
                <a:latin typeface="UD デジタル 教科書体 NK-B" panose="02020700000000000000" pitchFamily="18" charset="-128"/>
                <a:ea typeface="UD デジタル 教科書体 NK-B" panose="02020700000000000000" pitchFamily="18" charset="-128"/>
              </a:rPr>
              <a:t>関</a:t>
            </a:r>
          </a:p>
        </p:txBody>
      </p:sp>
      <p:sp>
        <p:nvSpPr>
          <p:cNvPr id="10271" name="Line 39">
            <a:extLst>
              <a:ext uri="{FF2B5EF4-FFF2-40B4-BE49-F238E27FC236}">
                <a16:creationId xmlns:a16="http://schemas.microsoft.com/office/drawing/2014/main" id="{462BF35E-5874-4B7F-88FC-46BC686185FC}"/>
              </a:ext>
            </a:extLst>
          </p:cNvPr>
          <p:cNvSpPr>
            <a:spLocks noChangeShapeType="1"/>
          </p:cNvSpPr>
          <p:nvPr/>
        </p:nvSpPr>
        <p:spPr bwMode="auto">
          <a:xfrm>
            <a:off x="9551989" y="1773238"/>
            <a:ext cx="2889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2" name="Line 40">
            <a:extLst>
              <a:ext uri="{FF2B5EF4-FFF2-40B4-BE49-F238E27FC236}">
                <a16:creationId xmlns:a16="http://schemas.microsoft.com/office/drawing/2014/main" id="{C6585C08-9CF4-4168-8317-A4B464BFF83B}"/>
              </a:ext>
            </a:extLst>
          </p:cNvPr>
          <p:cNvSpPr>
            <a:spLocks noChangeShapeType="1"/>
          </p:cNvSpPr>
          <p:nvPr/>
        </p:nvSpPr>
        <p:spPr bwMode="auto">
          <a:xfrm flipV="1">
            <a:off x="9545638" y="4581525"/>
            <a:ext cx="2159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3" name="Line 41">
            <a:extLst>
              <a:ext uri="{FF2B5EF4-FFF2-40B4-BE49-F238E27FC236}">
                <a16:creationId xmlns:a16="http://schemas.microsoft.com/office/drawing/2014/main" id="{04CE981A-BA42-4BF6-8FDE-C7B73692AA5A}"/>
              </a:ext>
            </a:extLst>
          </p:cNvPr>
          <p:cNvSpPr>
            <a:spLocks noChangeShapeType="1"/>
          </p:cNvSpPr>
          <p:nvPr/>
        </p:nvSpPr>
        <p:spPr bwMode="auto">
          <a:xfrm>
            <a:off x="9696451" y="5734050"/>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4" name="Rectangle 14">
            <a:extLst>
              <a:ext uri="{FF2B5EF4-FFF2-40B4-BE49-F238E27FC236}">
                <a16:creationId xmlns:a16="http://schemas.microsoft.com/office/drawing/2014/main" id="{9482F458-635A-46B8-857E-2A236AFFA4A1}"/>
              </a:ext>
            </a:extLst>
          </p:cNvPr>
          <p:cNvSpPr>
            <a:spLocks noChangeArrowheads="1"/>
          </p:cNvSpPr>
          <p:nvPr/>
        </p:nvSpPr>
        <p:spPr bwMode="auto">
          <a:xfrm>
            <a:off x="3359151" y="3068639"/>
            <a:ext cx="4608513" cy="288925"/>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特別支援学校</a:t>
            </a:r>
          </a:p>
        </p:txBody>
      </p:sp>
      <p:sp>
        <p:nvSpPr>
          <p:cNvPr id="10275" name="Rectangle 12">
            <a:extLst>
              <a:ext uri="{FF2B5EF4-FFF2-40B4-BE49-F238E27FC236}">
                <a16:creationId xmlns:a16="http://schemas.microsoft.com/office/drawing/2014/main" id="{D2899DDD-2331-4912-A131-807A29878F34}"/>
              </a:ext>
            </a:extLst>
          </p:cNvPr>
          <p:cNvSpPr>
            <a:spLocks noChangeArrowheads="1"/>
          </p:cNvSpPr>
          <p:nvPr/>
        </p:nvSpPr>
        <p:spPr bwMode="auto">
          <a:xfrm>
            <a:off x="4943476" y="2636838"/>
            <a:ext cx="2303463" cy="360362"/>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latin typeface="UD デジタル 教科書体 NK-B" panose="02020700000000000000" pitchFamily="18" charset="-128"/>
                <a:ea typeface="UD デジタル 教科書体 NK-B" panose="02020700000000000000" pitchFamily="18" charset="-128"/>
              </a:rPr>
              <a:t>小学校・中学校</a:t>
            </a:r>
          </a:p>
        </p:txBody>
      </p:sp>
      <p:sp>
        <p:nvSpPr>
          <p:cNvPr id="2" name="正方形/長方形 1">
            <a:extLst>
              <a:ext uri="{FF2B5EF4-FFF2-40B4-BE49-F238E27FC236}">
                <a16:creationId xmlns:a16="http://schemas.microsoft.com/office/drawing/2014/main" id="{0B579526-CC58-4A66-BA3B-B2336EE7281E}"/>
              </a:ext>
            </a:extLst>
          </p:cNvPr>
          <p:cNvSpPr/>
          <p:nvPr/>
        </p:nvSpPr>
        <p:spPr bwMode="auto">
          <a:xfrm>
            <a:off x="4943476" y="2238375"/>
            <a:ext cx="2303463" cy="287338"/>
          </a:xfrm>
          <a:prstGeom prst="rect">
            <a:avLst/>
          </a:prstGeom>
          <a:solidFill>
            <a:srgbClr val="EEF7F8"/>
          </a:solidFill>
          <a:ln w="3175"/>
        </p:spPr>
        <p:style>
          <a:lnRef idx="2">
            <a:schemeClr val="dk1"/>
          </a:lnRef>
          <a:fillRef idx="1">
            <a:schemeClr val="lt1"/>
          </a:fillRef>
          <a:effectRef idx="0">
            <a:schemeClr val="dk1"/>
          </a:effectRef>
          <a:fontRef idx="minor">
            <a:schemeClr val="dk1"/>
          </a:fontRef>
        </p:style>
        <p:txBody>
          <a:bodyPr wrap="none" anchor="ctr"/>
          <a:lstStyle/>
          <a:p>
            <a:pPr algn="ctr" eaLnBrk="1" hangingPunct="1">
              <a:defRPr/>
            </a:pP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適応指導教室</a:t>
            </a:r>
            <a:r>
              <a:rPr lang="ja-JP" altLang="en-US" sz="900" dirty="0">
                <a:latin typeface="UD デジタル 教科書体 NK-B" panose="02020700000000000000" pitchFamily="18" charset="-128"/>
                <a:ea typeface="UD デジタル 教科書体 NK-B" panose="02020700000000000000" pitchFamily="18" charset="-128"/>
              </a:rPr>
              <a:t>（不登校児支援）</a:t>
            </a:r>
            <a:endParaRPr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4" name="Rectangle 10">
            <a:extLst>
              <a:ext uri="{FF2B5EF4-FFF2-40B4-BE49-F238E27FC236}">
                <a16:creationId xmlns:a16="http://schemas.microsoft.com/office/drawing/2014/main" id="{F95C9969-A5B2-46B5-AE8B-D4A9C656BB1B}"/>
              </a:ext>
            </a:extLst>
          </p:cNvPr>
          <p:cNvSpPr>
            <a:spLocks noChangeArrowheads="1"/>
          </p:cNvSpPr>
          <p:nvPr/>
        </p:nvSpPr>
        <p:spPr bwMode="auto">
          <a:xfrm>
            <a:off x="7607300" y="906463"/>
            <a:ext cx="1943100" cy="1441450"/>
          </a:xfrm>
          <a:prstGeom prst="rect">
            <a:avLst/>
          </a:prstGeom>
          <a:solidFill>
            <a:schemeClr val="accent5"/>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FontTx/>
              <a:buNone/>
              <a:defRPr/>
            </a:pPr>
            <a:r>
              <a:rPr lang="ja-JP" altLang="en-US" sz="1400" dirty="0" err="1">
                <a:solidFill>
                  <a:srgbClr val="000000"/>
                </a:solidFill>
                <a:latin typeface="UD デジタル 教科書体 NK-B" panose="02020700000000000000" pitchFamily="18" charset="-128"/>
                <a:ea typeface="UD デジタル 教科書体 NK-B" panose="02020700000000000000" pitchFamily="18" charset="-128"/>
              </a:rPr>
              <a:t>障がい</a:t>
            </a:r>
            <a:r>
              <a:rPr lang="ja-JP" altLang="en-US" sz="1400" dirty="0">
                <a:solidFill>
                  <a:srgbClr val="000000"/>
                </a:solidFill>
                <a:latin typeface="UD デジタル 教科書体 NK-B" panose="02020700000000000000" pitchFamily="18" charset="-128"/>
                <a:ea typeface="UD デジタル 教科書体 NK-B" panose="02020700000000000000" pitchFamily="18" charset="-128"/>
              </a:rPr>
              <a:t>者雇用・生活</a:t>
            </a:r>
            <a:endParaRPr lang="en-US" altLang="ja-JP" sz="1400" dirty="0">
              <a:solidFill>
                <a:srgbClr val="000000"/>
              </a:solidFill>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defRPr/>
            </a:pPr>
            <a:r>
              <a:rPr lang="ja-JP" altLang="en-US" sz="1400" dirty="0">
                <a:solidFill>
                  <a:srgbClr val="000000"/>
                </a:solidFill>
                <a:latin typeface="UD デジタル 教科書体 NK-B" panose="02020700000000000000" pitchFamily="18" charset="-128"/>
                <a:ea typeface="UD デジタル 教科書体 NK-B" panose="02020700000000000000" pitchFamily="18" charset="-128"/>
              </a:rPr>
              <a:t>支援センター</a:t>
            </a:r>
            <a:endParaRPr lang="en-US" altLang="ja-JP" sz="1400" dirty="0">
              <a:solidFill>
                <a:srgbClr val="000000"/>
              </a:solidFill>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defRPr/>
            </a:pPr>
            <a:r>
              <a:rPr lang="ja-JP" altLang="en-US" sz="1400" dirty="0">
                <a:solidFill>
                  <a:srgbClr val="000000"/>
                </a:solidFill>
                <a:latin typeface="UD デジタル 教科書体 NK-B" panose="02020700000000000000" pitchFamily="18" charset="-128"/>
                <a:ea typeface="UD デジタル 教科書体 NK-B" panose="02020700000000000000" pitchFamily="18" charset="-128"/>
              </a:rPr>
              <a:t>ハローワーク</a:t>
            </a:r>
            <a:endParaRPr lang="en-US" altLang="ja-JP" sz="1400" dirty="0">
              <a:solidFill>
                <a:srgbClr val="000000"/>
              </a:solidFill>
              <a:latin typeface="UD デジタル 教科書体 NK-B" panose="02020700000000000000" pitchFamily="18" charset="-128"/>
              <a:ea typeface="UD デジタル 教科書体 NK-B" panose="02020700000000000000" pitchFamily="18" charset="-128"/>
            </a:endParaRPr>
          </a:p>
          <a:p>
            <a:pPr algn="ctr" eaLnBrk="1" hangingPunct="1">
              <a:spcBef>
                <a:spcPct val="0"/>
              </a:spcBef>
              <a:buFontTx/>
              <a:buNone/>
              <a:defRPr/>
            </a:pPr>
            <a:r>
              <a:rPr lang="ja-JP" altLang="en-US" sz="1400" dirty="0">
                <a:solidFill>
                  <a:srgbClr val="000000"/>
                </a:solidFill>
                <a:latin typeface="UD デジタル 教科書体 NK-B" panose="02020700000000000000" pitchFamily="18" charset="-128"/>
                <a:ea typeface="UD デジタル 教科書体 NK-B" panose="02020700000000000000" pitchFamily="18" charset="-128"/>
              </a:rPr>
              <a:t>障害者職業センター</a:t>
            </a:r>
          </a:p>
        </p:txBody>
      </p:sp>
    </p:spTree>
    <p:extLst>
      <p:ext uri="{BB962C8B-B14F-4D97-AF65-F5344CB8AC3E}">
        <p14:creationId xmlns:p14="http://schemas.microsoft.com/office/powerpoint/2010/main" val="2480352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758301" y="593383"/>
            <a:ext cx="10515600" cy="1325563"/>
          </a:xfrm>
        </p:spPr>
        <p:txBody>
          <a:bodyPr/>
          <a:lstStyle/>
          <a:p>
            <a:r>
              <a:rPr lang="ja-JP" altLang="en-US" dirty="0">
                <a:latin typeface="UD デジタル 教科書体 N-B" panose="02020700000000000000" pitchFamily="17" charset="-128"/>
                <a:ea typeface="UD デジタル 教科書体 N-B" panose="02020700000000000000" pitchFamily="17" charset="-128"/>
              </a:rPr>
              <a:t>湖南市</a:t>
            </a:r>
            <a:r>
              <a:rPr kumimoji="1" lang="ja-JP" altLang="en-US" dirty="0">
                <a:latin typeface="UD デジタル 教科書体 N-B" panose="02020700000000000000" pitchFamily="17" charset="-128"/>
                <a:ea typeface="UD デジタル 教科書体 N-B" panose="02020700000000000000" pitchFamily="17" charset="-128"/>
              </a:rPr>
              <a:t>ひきこもり支援</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199" y="1988598"/>
            <a:ext cx="10515600" cy="4149735"/>
          </a:xfrm>
        </p:spPr>
        <p:txBody>
          <a:bodyPr>
            <a:normAutofit/>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▶児童生徒の健全育成に係る県と連携協定締結</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ひきこもりの可能性、リスクのある者に関して、県と市町が連携し、情報を共有して切れ目ない支援を行うもの。</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不登校からひきこもりにつながることを防ぐための連携促進</a:t>
            </a:r>
            <a:endParaRPr kumimoji="1"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10" name="正方形/長方形 9">
            <a:extLst>
              <a:ext uri="{FF2B5EF4-FFF2-40B4-BE49-F238E27FC236}">
                <a16:creationId xmlns:a16="http://schemas.microsoft.com/office/drawing/2014/main" id="{7BB58D6B-44AA-4609-847E-EFD366BCBC26}"/>
              </a:ext>
            </a:extLst>
          </p:cNvPr>
          <p:cNvSpPr/>
          <p:nvPr/>
        </p:nvSpPr>
        <p:spPr>
          <a:xfrm>
            <a:off x="8031357" y="4345591"/>
            <a:ext cx="1926921" cy="10192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正方形/長方形 13">
            <a:extLst>
              <a:ext uri="{FF2B5EF4-FFF2-40B4-BE49-F238E27FC236}">
                <a16:creationId xmlns:a16="http://schemas.microsoft.com/office/drawing/2014/main" id="{427F0202-CC15-4C7D-BF9F-61F118E991DA}"/>
              </a:ext>
            </a:extLst>
          </p:cNvPr>
          <p:cNvSpPr/>
          <p:nvPr/>
        </p:nvSpPr>
        <p:spPr>
          <a:xfrm>
            <a:off x="3677820" y="4740701"/>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18604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a:extLst>
              <a:ext uri="{FF2B5EF4-FFF2-40B4-BE49-F238E27FC236}">
                <a16:creationId xmlns:a16="http://schemas.microsoft.com/office/drawing/2014/main" id="{8257A7A1-2BBB-4A8A-AC7D-35BC7B79D3BC}"/>
              </a:ext>
            </a:extLst>
          </p:cNvPr>
          <p:cNvSpPr/>
          <p:nvPr/>
        </p:nvSpPr>
        <p:spPr>
          <a:xfrm>
            <a:off x="1610381" y="6354887"/>
            <a:ext cx="8963864" cy="42143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11" name="正方形/長方形 10">
            <a:extLst>
              <a:ext uri="{FF2B5EF4-FFF2-40B4-BE49-F238E27FC236}">
                <a16:creationId xmlns:a16="http://schemas.microsoft.com/office/drawing/2014/main" id="{AF4E0958-22A1-4984-9B71-EC37352F1FE7}"/>
              </a:ext>
            </a:extLst>
          </p:cNvPr>
          <p:cNvSpPr/>
          <p:nvPr/>
        </p:nvSpPr>
        <p:spPr>
          <a:xfrm>
            <a:off x="1620974" y="5022429"/>
            <a:ext cx="8955951" cy="116195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2" name="タイトル 1">
            <a:extLst>
              <a:ext uri="{FF2B5EF4-FFF2-40B4-BE49-F238E27FC236}">
                <a16:creationId xmlns:a16="http://schemas.microsoft.com/office/drawing/2014/main" id="{591E3B8A-C835-40C2-8028-34B6CB7E77D3}"/>
              </a:ext>
            </a:extLst>
          </p:cNvPr>
          <p:cNvSpPr>
            <a:spLocks noGrp="1"/>
          </p:cNvSpPr>
          <p:nvPr>
            <p:ph type="ctrTitle"/>
          </p:nvPr>
        </p:nvSpPr>
        <p:spPr>
          <a:xfrm>
            <a:off x="2496729" y="120875"/>
            <a:ext cx="7144561" cy="413004"/>
          </a:xfrm>
        </p:spPr>
        <p:txBody>
          <a:bodyPr>
            <a:noAutofit/>
          </a:bodyPr>
          <a:lstStyle/>
          <a:p>
            <a:r>
              <a:rPr lang="ja-JP" altLang="en-US" sz="2700" b="1" dirty="0">
                <a:latin typeface="ＭＳ ゴシック" panose="020B0609070205080204" pitchFamily="49" charset="-128"/>
                <a:ea typeface="ＭＳ ゴシック" panose="020B0609070205080204" pitchFamily="49" charset="-128"/>
              </a:rPr>
              <a:t>滋賀県内ひきこもり　支援関連会議</a:t>
            </a:r>
          </a:p>
        </p:txBody>
      </p:sp>
      <p:sp>
        <p:nvSpPr>
          <p:cNvPr id="5" name="正方形/長方形 4">
            <a:extLst>
              <a:ext uri="{FF2B5EF4-FFF2-40B4-BE49-F238E27FC236}">
                <a16:creationId xmlns:a16="http://schemas.microsoft.com/office/drawing/2014/main" id="{8A86FD28-BDF6-4734-8831-D5B7F337CC7A}"/>
              </a:ext>
            </a:extLst>
          </p:cNvPr>
          <p:cNvSpPr/>
          <p:nvPr/>
        </p:nvSpPr>
        <p:spPr>
          <a:xfrm>
            <a:off x="5381788" y="5269702"/>
            <a:ext cx="1602749" cy="8219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東近江圏域</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（保健所）</a:t>
            </a:r>
            <a:endParaRPr lang="en-US" altLang="ja-JP" sz="1051" dirty="0">
              <a:solidFill>
                <a:prstClr val="black"/>
              </a:solidFill>
              <a:latin typeface="游ゴシック" panose="020F0502020204030204"/>
              <a:ea typeface="游ゴシック" panose="020B0400000000000000" pitchFamily="50"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「東近江圏域ひきこもり支援担当者会議」</a:t>
            </a:r>
            <a:endParaRPr lang="en-US" altLang="ja-JP" sz="1051" dirty="0">
              <a:solidFill>
                <a:prstClr val="black"/>
              </a:solidFill>
              <a:latin typeface="游ゴシック" panose="020F0502020204030204"/>
              <a:ea typeface="游ゴシック" panose="020B0400000000000000" pitchFamily="50"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　</a:t>
            </a:r>
            <a:endParaRPr lang="en-US" altLang="ja-JP" sz="1051" dirty="0">
              <a:solidFill>
                <a:prstClr val="black"/>
              </a:solidFill>
              <a:latin typeface="游ゴシック" panose="020F0502020204030204"/>
              <a:ea typeface="游ゴシック" panose="020B0400000000000000" pitchFamily="50" charset="-128"/>
            </a:endParaRPr>
          </a:p>
        </p:txBody>
      </p:sp>
      <p:sp>
        <p:nvSpPr>
          <p:cNvPr id="6" name="正方形/長方形 5">
            <a:extLst>
              <a:ext uri="{FF2B5EF4-FFF2-40B4-BE49-F238E27FC236}">
                <a16:creationId xmlns:a16="http://schemas.microsoft.com/office/drawing/2014/main" id="{BDD694EA-7592-4901-BC81-82385F737A50}"/>
              </a:ext>
            </a:extLst>
          </p:cNvPr>
          <p:cNvSpPr/>
          <p:nvPr/>
        </p:nvSpPr>
        <p:spPr>
          <a:xfrm>
            <a:off x="4185948" y="5275326"/>
            <a:ext cx="1159616" cy="8219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甲賀圏域</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（保健所）</a:t>
            </a:r>
            <a:endParaRPr lang="en-US" altLang="ja-JP" sz="1051" dirty="0">
              <a:solidFill>
                <a:prstClr val="black"/>
              </a:solidFill>
              <a:latin typeface="游ゴシック" panose="020F0502020204030204"/>
              <a:ea typeface="游ゴシック" panose="020B0400000000000000" pitchFamily="50" charset="-128"/>
            </a:endParaRPr>
          </a:p>
          <a:p>
            <a:pPr algn="ctr" defTabSz="685783"/>
            <a:r>
              <a:rPr lang="en-US" altLang="ja-JP" sz="1051" dirty="0">
                <a:solidFill>
                  <a:prstClr val="black"/>
                </a:solidFill>
                <a:latin typeface="游ゴシック" panose="020F0502020204030204"/>
                <a:ea typeface="游ゴシック" panose="020B0400000000000000" pitchFamily="50" charset="-128"/>
              </a:rPr>
              <a:t>※</a:t>
            </a:r>
            <a:r>
              <a:rPr lang="ja-JP" altLang="en-US" sz="1051" dirty="0">
                <a:solidFill>
                  <a:prstClr val="black"/>
                </a:solidFill>
                <a:latin typeface="游ゴシック" panose="020F0502020204030204"/>
                <a:ea typeface="游ゴシック" panose="020B0400000000000000" pitchFamily="50" charset="-128"/>
              </a:rPr>
              <a:t>設置予定</a:t>
            </a:r>
            <a:endParaRPr lang="en-US" altLang="ja-JP" sz="1051" dirty="0">
              <a:solidFill>
                <a:prstClr val="black"/>
              </a:solidFill>
              <a:latin typeface="游ゴシック" panose="020F0502020204030204"/>
              <a:ea typeface="游ゴシック" panose="020B0400000000000000" pitchFamily="50" charset="-128"/>
            </a:endParaRPr>
          </a:p>
        </p:txBody>
      </p:sp>
      <p:sp>
        <p:nvSpPr>
          <p:cNvPr id="7" name="正方形/長方形 6">
            <a:extLst>
              <a:ext uri="{FF2B5EF4-FFF2-40B4-BE49-F238E27FC236}">
                <a16:creationId xmlns:a16="http://schemas.microsoft.com/office/drawing/2014/main" id="{159C7953-B429-4E09-81A3-6DEA9ABCEAD5}"/>
              </a:ext>
            </a:extLst>
          </p:cNvPr>
          <p:cNvSpPr/>
          <p:nvPr/>
        </p:nvSpPr>
        <p:spPr>
          <a:xfrm>
            <a:off x="2605882" y="5265287"/>
            <a:ext cx="1531839" cy="8219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湖南圏域</a:t>
            </a:r>
            <a:r>
              <a:rPr lang="ja-JP" altLang="en-US" sz="1051" dirty="0">
                <a:solidFill>
                  <a:prstClr val="black"/>
                </a:solidFill>
                <a:latin typeface="游ゴシック" panose="020F0502020204030204"/>
                <a:ea typeface="游ゴシック" panose="020B0400000000000000" pitchFamily="50" charset="-128"/>
              </a:rPr>
              <a:t>（保健所）</a:t>
            </a:r>
            <a:endParaRPr lang="en-US" altLang="ja-JP" sz="1051" dirty="0">
              <a:solidFill>
                <a:prstClr val="black"/>
              </a:solidFill>
              <a:latin typeface="游ゴシック" panose="020F0502020204030204"/>
              <a:ea typeface="游ゴシック" panose="020B0400000000000000" pitchFamily="50"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「湖南圏域ひきこもり支援者連絡会議」</a:t>
            </a:r>
            <a:endParaRPr lang="en-US" altLang="ja-JP" sz="1051" dirty="0">
              <a:solidFill>
                <a:prstClr val="black"/>
              </a:solidFill>
              <a:latin typeface="游ゴシック" panose="020F0502020204030204"/>
              <a:ea typeface="游ゴシック" panose="020B0400000000000000" pitchFamily="50" charset="-128"/>
            </a:endParaRPr>
          </a:p>
        </p:txBody>
      </p:sp>
      <p:sp>
        <p:nvSpPr>
          <p:cNvPr id="8" name="正方形/長方形 7">
            <a:extLst>
              <a:ext uri="{FF2B5EF4-FFF2-40B4-BE49-F238E27FC236}">
                <a16:creationId xmlns:a16="http://schemas.microsoft.com/office/drawing/2014/main" id="{47F313EF-5169-4806-8862-BE9E332E9FB8}"/>
              </a:ext>
            </a:extLst>
          </p:cNvPr>
          <p:cNvSpPr/>
          <p:nvPr/>
        </p:nvSpPr>
        <p:spPr>
          <a:xfrm>
            <a:off x="7020233" y="5259564"/>
            <a:ext cx="957731" cy="8332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湖東圏域</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（保健所）</a:t>
            </a:r>
            <a:endParaRPr lang="en-US" altLang="ja-JP" sz="1051" dirty="0">
              <a:solidFill>
                <a:prstClr val="black"/>
              </a:solidFill>
              <a:latin typeface="游ゴシック" panose="020F0502020204030204"/>
              <a:ea typeface="游ゴシック" panose="020B0400000000000000" pitchFamily="50" charset="-128"/>
            </a:endParaRPr>
          </a:p>
          <a:p>
            <a:pPr algn="ctr" defTabSz="685783"/>
            <a:r>
              <a:rPr lang="en-US" altLang="ja-JP" sz="1051" dirty="0">
                <a:solidFill>
                  <a:prstClr val="black"/>
                </a:solidFill>
                <a:latin typeface="游ゴシック" panose="020F0502020204030204"/>
                <a:ea typeface="游ゴシック" panose="020B0400000000000000" pitchFamily="50" charset="-128"/>
              </a:rPr>
              <a:t>※</a:t>
            </a:r>
            <a:r>
              <a:rPr lang="ja-JP" altLang="en-US" sz="1051" dirty="0">
                <a:solidFill>
                  <a:prstClr val="black"/>
                </a:solidFill>
                <a:latin typeface="游ゴシック" panose="020F0502020204030204"/>
                <a:ea typeface="游ゴシック" panose="020B0400000000000000" pitchFamily="50" charset="-128"/>
              </a:rPr>
              <a:t>設置未定　</a:t>
            </a:r>
            <a:endParaRPr lang="en-US" altLang="ja-JP" sz="1051" dirty="0">
              <a:solidFill>
                <a:prstClr val="black"/>
              </a:solidFill>
              <a:latin typeface="游ゴシック" panose="020F0502020204030204"/>
              <a:ea typeface="游ゴシック" panose="020B0400000000000000" pitchFamily="50" charset="-128"/>
            </a:endParaRPr>
          </a:p>
        </p:txBody>
      </p:sp>
      <p:sp>
        <p:nvSpPr>
          <p:cNvPr id="9" name="正方形/長方形 8">
            <a:extLst>
              <a:ext uri="{FF2B5EF4-FFF2-40B4-BE49-F238E27FC236}">
                <a16:creationId xmlns:a16="http://schemas.microsoft.com/office/drawing/2014/main" id="{FB3BA6BC-4FA1-4FD1-9217-1B339EF7B555}"/>
              </a:ext>
            </a:extLst>
          </p:cNvPr>
          <p:cNvSpPr/>
          <p:nvPr/>
        </p:nvSpPr>
        <p:spPr>
          <a:xfrm>
            <a:off x="8013659" y="5253960"/>
            <a:ext cx="1532095" cy="8332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湖北圏域</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（保健所）</a:t>
            </a:r>
            <a:endParaRPr lang="en-US" altLang="ja-JP" sz="1051" dirty="0">
              <a:solidFill>
                <a:prstClr val="black"/>
              </a:solidFill>
              <a:latin typeface="游ゴシック" panose="020F0502020204030204"/>
              <a:ea typeface="游ゴシック" panose="020B0400000000000000" pitchFamily="50"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「ひきこもり担当者連絡会議」　</a:t>
            </a:r>
            <a:endParaRPr lang="en-US" altLang="ja-JP" sz="1051" dirty="0">
              <a:solidFill>
                <a:prstClr val="black"/>
              </a:solidFill>
              <a:latin typeface="游ゴシック" panose="020F0502020204030204"/>
              <a:ea typeface="游ゴシック" panose="020B0400000000000000" pitchFamily="50" charset="-128"/>
            </a:endParaRPr>
          </a:p>
        </p:txBody>
      </p:sp>
      <p:sp>
        <p:nvSpPr>
          <p:cNvPr id="13" name="正方形/長方形 12">
            <a:extLst>
              <a:ext uri="{FF2B5EF4-FFF2-40B4-BE49-F238E27FC236}">
                <a16:creationId xmlns:a16="http://schemas.microsoft.com/office/drawing/2014/main" id="{BDE3ED7F-F045-4A92-BA9B-B779C72A8286}"/>
              </a:ext>
            </a:extLst>
          </p:cNvPr>
          <p:cNvSpPr/>
          <p:nvPr/>
        </p:nvSpPr>
        <p:spPr>
          <a:xfrm>
            <a:off x="1610381" y="2190209"/>
            <a:ext cx="4460248" cy="259625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14" name="正方形/長方形 13">
            <a:extLst>
              <a:ext uri="{FF2B5EF4-FFF2-40B4-BE49-F238E27FC236}">
                <a16:creationId xmlns:a16="http://schemas.microsoft.com/office/drawing/2014/main" id="{8FDD1FF7-A069-4467-BF11-6F8ED247675E}"/>
              </a:ext>
            </a:extLst>
          </p:cNvPr>
          <p:cNvSpPr/>
          <p:nvPr/>
        </p:nvSpPr>
        <p:spPr>
          <a:xfrm>
            <a:off x="1692291" y="2264330"/>
            <a:ext cx="4320767" cy="244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altLang="ja-JP" sz="1351" dirty="0">
              <a:solidFill>
                <a:prstClr val="black"/>
              </a:solidFill>
              <a:latin typeface="游ゴシック" panose="020F0502020204030204"/>
              <a:ea typeface="游ゴシック" panose="020B0400000000000000" pitchFamily="50" charset="-128"/>
            </a:endParaRPr>
          </a:p>
          <a:p>
            <a:pPr algn="ctr" defTabSz="685783"/>
            <a:endParaRPr lang="en-US" altLang="ja-JP" sz="1351" dirty="0">
              <a:solidFill>
                <a:prstClr val="black"/>
              </a:solidFill>
              <a:latin typeface="游ゴシック" panose="020F0502020204030204"/>
              <a:ea typeface="游ゴシック" panose="020B0400000000000000" pitchFamily="50" charset="-128"/>
            </a:endParaRPr>
          </a:p>
        </p:txBody>
      </p:sp>
      <p:sp>
        <p:nvSpPr>
          <p:cNvPr id="16" name="正方形/長方形 15">
            <a:extLst>
              <a:ext uri="{FF2B5EF4-FFF2-40B4-BE49-F238E27FC236}">
                <a16:creationId xmlns:a16="http://schemas.microsoft.com/office/drawing/2014/main" id="{6E5B2398-0270-4AE5-AEEC-6E3AF5A809F8}"/>
              </a:ext>
            </a:extLst>
          </p:cNvPr>
          <p:cNvSpPr/>
          <p:nvPr/>
        </p:nvSpPr>
        <p:spPr>
          <a:xfrm>
            <a:off x="1610381" y="585416"/>
            <a:ext cx="8936603" cy="142493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20" name="正方形/長方形 19">
            <a:extLst>
              <a:ext uri="{FF2B5EF4-FFF2-40B4-BE49-F238E27FC236}">
                <a16:creationId xmlns:a16="http://schemas.microsoft.com/office/drawing/2014/main" id="{172769F0-447D-4E31-A2FE-12B0A9A9BADB}"/>
              </a:ext>
            </a:extLst>
          </p:cNvPr>
          <p:cNvSpPr/>
          <p:nvPr/>
        </p:nvSpPr>
        <p:spPr>
          <a:xfrm>
            <a:off x="3927511" y="2759354"/>
            <a:ext cx="2034216" cy="18959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保健所・市町連絡会議　</a:t>
            </a:r>
          </a:p>
        </p:txBody>
      </p:sp>
      <p:sp>
        <p:nvSpPr>
          <p:cNvPr id="21" name="四角形: 角を丸くする 20">
            <a:extLst>
              <a:ext uri="{FF2B5EF4-FFF2-40B4-BE49-F238E27FC236}">
                <a16:creationId xmlns:a16="http://schemas.microsoft.com/office/drawing/2014/main" id="{779B713C-BD0D-44D4-876E-1F03CB973274}"/>
              </a:ext>
            </a:extLst>
          </p:cNvPr>
          <p:cNvSpPr/>
          <p:nvPr/>
        </p:nvSpPr>
        <p:spPr>
          <a:xfrm>
            <a:off x="1885557" y="2344611"/>
            <a:ext cx="1951999" cy="34545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351" b="1" dirty="0">
                <a:solidFill>
                  <a:prstClr val="black"/>
                </a:solidFill>
                <a:latin typeface="游ゴシック" panose="020F0502020204030204"/>
                <a:ea typeface="游ゴシック" panose="020B0400000000000000" pitchFamily="50" charset="-128"/>
              </a:rPr>
              <a:t>精神保健福祉センター</a:t>
            </a:r>
          </a:p>
        </p:txBody>
      </p:sp>
      <p:sp>
        <p:nvSpPr>
          <p:cNvPr id="22" name="正方形/長方形 21">
            <a:extLst>
              <a:ext uri="{FF2B5EF4-FFF2-40B4-BE49-F238E27FC236}">
                <a16:creationId xmlns:a16="http://schemas.microsoft.com/office/drawing/2014/main" id="{F65759FB-60EB-4A3B-91DE-2C867C9598FD}"/>
              </a:ext>
            </a:extLst>
          </p:cNvPr>
          <p:cNvSpPr/>
          <p:nvPr/>
        </p:nvSpPr>
        <p:spPr>
          <a:xfrm>
            <a:off x="3495027" y="2366485"/>
            <a:ext cx="2532884" cy="319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r>
              <a:rPr lang="ja-JP" altLang="en-US" sz="1351" dirty="0">
                <a:solidFill>
                  <a:prstClr val="black"/>
                </a:solidFill>
                <a:latin typeface="游ゴシック" panose="020F0502020204030204"/>
                <a:ea typeface="游ゴシック" panose="020B0400000000000000" pitchFamily="50" charset="-128"/>
              </a:rPr>
              <a:t>　　</a:t>
            </a:r>
            <a:r>
              <a:rPr lang="ja-JP" altLang="en-US" sz="1200" dirty="0">
                <a:solidFill>
                  <a:prstClr val="black"/>
                </a:solidFill>
                <a:latin typeface="游ゴシック" panose="020F0502020204030204"/>
                <a:ea typeface="游ゴシック" panose="020B0400000000000000" pitchFamily="50" charset="-128"/>
              </a:rPr>
              <a:t>ひきこもり支援センター事業</a:t>
            </a:r>
          </a:p>
        </p:txBody>
      </p:sp>
      <p:sp>
        <p:nvSpPr>
          <p:cNvPr id="28" name="正方形/長方形 27">
            <a:extLst>
              <a:ext uri="{FF2B5EF4-FFF2-40B4-BE49-F238E27FC236}">
                <a16:creationId xmlns:a16="http://schemas.microsoft.com/office/drawing/2014/main" id="{52F251FE-CC6F-4EE1-8498-3BB6A7D096C3}"/>
              </a:ext>
            </a:extLst>
          </p:cNvPr>
          <p:cNvSpPr/>
          <p:nvPr/>
        </p:nvSpPr>
        <p:spPr>
          <a:xfrm>
            <a:off x="1692289" y="639319"/>
            <a:ext cx="8763083" cy="13314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r>
              <a:rPr lang="ja-JP" altLang="en-US" sz="2100" b="1" dirty="0">
                <a:solidFill>
                  <a:srgbClr val="FF0000"/>
                </a:solidFill>
                <a:latin typeface="ＭＳ ゴシック" panose="020B0609070205080204" pitchFamily="49" charset="-128"/>
                <a:ea typeface="ＭＳ ゴシック" panose="020B0609070205080204" pitchFamily="49" charset="-128"/>
              </a:rPr>
              <a:t>　　　　　　　</a:t>
            </a:r>
            <a:r>
              <a:rPr lang="ja-JP" altLang="en-US" sz="2100" b="1" dirty="0">
                <a:solidFill>
                  <a:schemeClr val="tx1"/>
                </a:solidFill>
                <a:latin typeface="ＭＳ ゴシック" panose="020B0609070205080204" pitchFamily="49" charset="-128"/>
                <a:ea typeface="ＭＳ ゴシック" panose="020B0609070205080204" pitchFamily="49" charset="-128"/>
              </a:rPr>
              <a:t>滋賀県ひきこもり支援施策推進会議</a:t>
            </a:r>
            <a:endParaRPr lang="en-US" altLang="ja-JP" sz="2100" b="1" dirty="0">
              <a:solidFill>
                <a:schemeClr val="tx1"/>
              </a:solidFill>
              <a:latin typeface="ＭＳ ゴシック" panose="020B0609070205080204" pitchFamily="49" charset="-128"/>
              <a:ea typeface="ＭＳ ゴシック" panose="020B0609070205080204" pitchFamily="49" charset="-128"/>
            </a:endParaRPr>
          </a:p>
          <a:p>
            <a:pPr defTabSz="685783"/>
            <a:endParaRPr lang="en-US" altLang="ja-JP" sz="2100" b="1" dirty="0">
              <a:solidFill>
                <a:srgbClr val="FF0000"/>
              </a:solidFill>
              <a:latin typeface="ＭＳ ゴシック" panose="020B0609070205080204" pitchFamily="49" charset="-128"/>
              <a:ea typeface="ＭＳ ゴシック" panose="020B0609070205080204" pitchFamily="49" charset="-128"/>
            </a:endParaRPr>
          </a:p>
          <a:p>
            <a:pPr defTabSz="685783"/>
            <a:endParaRPr lang="en-US" altLang="ja-JP" sz="2100" b="1" dirty="0">
              <a:solidFill>
                <a:srgbClr val="FF0000"/>
              </a:solidFill>
              <a:latin typeface="ＭＳ ゴシック" panose="020B0609070205080204" pitchFamily="49" charset="-128"/>
              <a:ea typeface="ＭＳ ゴシック" panose="020B0609070205080204" pitchFamily="49" charset="-128"/>
            </a:endParaRPr>
          </a:p>
          <a:p>
            <a:pPr defTabSz="685783"/>
            <a:endParaRPr lang="en-US" altLang="ja-JP" sz="2100" b="1" dirty="0">
              <a:solidFill>
                <a:srgbClr val="FF0000"/>
              </a:solidFill>
              <a:latin typeface="ＭＳ ゴシック" panose="020B0609070205080204" pitchFamily="49" charset="-128"/>
              <a:ea typeface="ＭＳ ゴシック" panose="020B0609070205080204" pitchFamily="49" charset="-128"/>
            </a:endParaRPr>
          </a:p>
        </p:txBody>
      </p:sp>
      <p:sp>
        <p:nvSpPr>
          <p:cNvPr id="29" name="正方形/長方形 28">
            <a:extLst>
              <a:ext uri="{FF2B5EF4-FFF2-40B4-BE49-F238E27FC236}">
                <a16:creationId xmlns:a16="http://schemas.microsoft.com/office/drawing/2014/main" id="{8B376C48-680D-4972-8935-8D5BA92ACD71}"/>
              </a:ext>
            </a:extLst>
          </p:cNvPr>
          <p:cNvSpPr/>
          <p:nvPr/>
        </p:nvSpPr>
        <p:spPr>
          <a:xfrm>
            <a:off x="4737751" y="1051209"/>
            <a:ext cx="5632549" cy="8246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r>
              <a:rPr lang="ja-JP" altLang="en-US" sz="825" dirty="0">
                <a:solidFill>
                  <a:prstClr val="black"/>
                </a:solidFill>
                <a:latin typeface="游ゴシック" panose="020F0502020204030204"/>
                <a:ea typeface="游ゴシック" panose="020B0400000000000000" pitchFamily="50" charset="-128"/>
              </a:rPr>
              <a:t>○県内のひきこもり支援体制について、各種会議から情報を収集し、総合的な支援の在り方を検討する</a:t>
            </a:r>
          </a:p>
          <a:p>
            <a:pPr defTabSz="685783"/>
            <a:r>
              <a:rPr lang="ja-JP" altLang="en-US" sz="825" dirty="0">
                <a:solidFill>
                  <a:prstClr val="black"/>
                </a:solidFill>
                <a:latin typeface="游ゴシック" panose="020F0502020204030204"/>
                <a:ea typeface="游ゴシック" panose="020B0400000000000000" pitchFamily="50" charset="-128"/>
              </a:rPr>
              <a:t>　・県域及び圏域の支援体制整備、</a:t>
            </a:r>
            <a:r>
              <a:rPr lang="ja-JP" altLang="en-US" sz="825" dirty="0">
                <a:solidFill>
                  <a:prstClr val="black"/>
                </a:solidFill>
              </a:rPr>
              <a:t>ネットワークの充実</a:t>
            </a:r>
            <a:r>
              <a:rPr lang="ja-JP" altLang="en-US" sz="825" dirty="0">
                <a:solidFill>
                  <a:prstClr val="black"/>
                </a:solidFill>
                <a:latin typeface="游ゴシック" panose="020F0502020204030204"/>
                <a:ea typeface="游ゴシック" panose="020B0400000000000000" pitchFamily="50" charset="-128"/>
              </a:rPr>
              <a:t>について</a:t>
            </a:r>
          </a:p>
          <a:p>
            <a:pPr defTabSz="685783"/>
            <a:r>
              <a:rPr lang="ja-JP" altLang="en-US" sz="825" dirty="0">
                <a:solidFill>
                  <a:prstClr val="black"/>
                </a:solidFill>
                <a:latin typeface="游ゴシック" panose="020F0502020204030204"/>
                <a:ea typeface="游ゴシック" panose="020B0400000000000000" pitchFamily="50" charset="-128"/>
              </a:rPr>
              <a:t>　　→市町・民間の取り組みを保健所・県・社協等がバックアップする仕組みづくり</a:t>
            </a:r>
          </a:p>
          <a:p>
            <a:pPr defTabSz="685783"/>
            <a:r>
              <a:rPr lang="ja-JP" altLang="en-US" sz="825" dirty="0">
                <a:solidFill>
                  <a:prstClr val="black"/>
                </a:solidFill>
                <a:latin typeface="游ゴシック" panose="020F0502020204030204"/>
                <a:ea typeface="游ゴシック" panose="020B0400000000000000" pitchFamily="50" charset="-128"/>
              </a:rPr>
              <a:t>　　→各機関等がひきこもり対策を重要な課題として主体的かつ総合的に取り組む意識を醸成するために</a:t>
            </a:r>
          </a:p>
          <a:p>
            <a:pPr defTabSz="685783"/>
            <a:r>
              <a:rPr lang="ja-JP" altLang="en-US" sz="825" dirty="0">
                <a:solidFill>
                  <a:prstClr val="black"/>
                </a:solidFill>
                <a:latin typeface="游ゴシック" panose="020F0502020204030204"/>
                <a:ea typeface="游ゴシック" panose="020B0400000000000000" pitchFamily="50" charset="-128"/>
              </a:rPr>
              <a:t>　・ひきこもり者が必要な医療や就労等の支援が受けられる体制整備充実（関係機関連携）</a:t>
            </a:r>
            <a:endParaRPr lang="en-US" altLang="ja-JP" sz="825" dirty="0">
              <a:solidFill>
                <a:prstClr val="black"/>
              </a:solidFill>
              <a:latin typeface="游ゴシック" panose="020F0502020204030204"/>
              <a:ea typeface="游ゴシック" panose="020B0400000000000000" pitchFamily="50" charset="-128"/>
            </a:endParaRPr>
          </a:p>
          <a:p>
            <a:pPr defTabSz="685783"/>
            <a:r>
              <a:rPr lang="ja-JP" altLang="en-US" sz="825" dirty="0">
                <a:solidFill>
                  <a:prstClr val="black"/>
                </a:solidFill>
              </a:rPr>
              <a:t>　　→関係機関・団体等との連携のあり方の検討　等</a:t>
            </a:r>
            <a:endParaRPr lang="ja-JP" altLang="en-US" sz="825" dirty="0">
              <a:solidFill>
                <a:prstClr val="black"/>
              </a:solidFill>
              <a:latin typeface="游ゴシック" panose="020F0502020204030204"/>
              <a:ea typeface="游ゴシック" panose="020B0400000000000000" pitchFamily="50" charset="-128"/>
            </a:endParaRPr>
          </a:p>
        </p:txBody>
      </p:sp>
      <p:sp>
        <p:nvSpPr>
          <p:cNvPr id="31" name="矢印: 上下 30">
            <a:extLst>
              <a:ext uri="{FF2B5EF4-FFF2-40B4-BE49-F238E27FC236}">
                <a16:creationId xmlns:a16="http://schemas.microsoft.com/office/drawing/2014/main" id="{D0741288-25F7-431F-8873-8EDA6A065564}"/>
              </a:ext>
            </a:extLst>
          </p:cNvPr>
          <p:cNvSpPr/>
          <p:nvPr/>
        </p:nvSpPr>
        <p:spPr>
          <a:xfrm>
            <a:off x="2714076" y="1932182"/>
            <a:ext cx="294957" cy="39010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33" name="正方形/長方形 32">
            <a:extLst>
              <a:ext uri="{FF2B5EF4-FFF2-40B4-BE49-F238E27FC236}">
                <a16:creationId xmlns:a16="http://schemas.microsoft.com/office/drawing/2014/main" id="{FB27566A-9A0A-45BA-A1D8-EEE569E81323}"/>
              </a:ext>
            </a:extLst>
          </p:cNvPr>
          <p:cNvSpPr/>
          <p:nvPr/>
        </p:nvSpPr>
        <p:spPr>
          <a:xfrm>
            <a:off x="6201774" y="2190209"/>
            <a:ext cx="4379847" cy="259625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36" name="正方形/長方形 35">
            <a:extLst>
              <a:ext uri="{FF2B5EF4-FFF2-40B4-BE49-F238E27FC236}">
                <a16:creationId xmlns:a16="http://schemas.microsoft.com/office/drawing/2014/main" id="{20386B95-4CFA-462C-BE3A-D2C05C5D7773}"/>
              </a:ext>
            </a:extLst>
          </p:cNvPr>
          <p:cNvSpPr/>
          <p:nvPr/>
        </p:nvSpPr>
        <p:spPr>
          <a:xfrm>
            <a:off x="6273413" y="2277594"/>
            <a:ext cx="4242188" cy="24355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685783"/>
            <a:endParaRPr lang="en-US" altLang="ja-JP" sz="1351" dirty="0">
              <a:solidFill>
                <a:prstClr val="black"/>
              </a:solidFill>
              <a:latin typeface="游ゴシック" panose="020F0502020204030204"/>
              <a:ea typeface="游ゴシック" panose="020B0400000000000000" pitchFamily="50" charset="-128"/>
            </a:endParaRPr>
          </a:p>
        </p:txBody>
      </p:sp>
      <p:sp>
        <p:nvSpPr>
          <p:cNvPr id="37" name="矢印: 上下 36">
            <a:extLst>
              <a:ext uri="{FF2B5EF4-FFF2-40B4-BE49-F238E27FC236}">
                <a16:creationId xmlns:a16="http://schemas.microsoft.com/office/drawing/2014/main" id="{FC039409-D17E-4093-9549-22636A79BBFB}"/>
              </a:ext>
            </a:extLst>
          </p:cNvPr>
          <p:cNvSpPr/>
          <p:nvPr/>
        </p:nvSpPr>
        <p:spPr>
          <a:xfrm rot="5400000">
            <a:off x="5961716" y="2990203"/>
            <a:ext cx="294957" cy="4422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39" name="正方形/長方形 38">
            <a:extLst>
              <a:ext uri="{FF2B5EF4-FFF2-40B4-BE49-F238E27FC236}">
                <a16:creationId xmlns:a16="http://schemas.microsoft.com/office/drawing/2014/main" id="{138BC501-F297-4A6D-8915-1A4ECFC4B730}"/>
              </a:ext>
            </a:extLst>
          </p:cNvPr>
          <p:cNvSpPr/>
          <p:nvPr/>
        </p:nvSpPr>
        <p:spPr>
          <a:xfrm>
            <a:off x="8082748" y="3383401"/>
            <a:ext cx="1761739" cy="364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endParaRPr lang="ja-JP" altLang="en-US" sz="751" dirty="0">
              <a:solidFill>
                <a:prstClr val="white"/>
              </a:solidFill>
              <a:latin typeface="游ゴシック" panose="020F0502020204030204"/>
              <a:ea typeface="游ゴシック" panose="020B0400000000000000" pitchFamily="50" charset="-128"/>
            </a:endParaRPr>
          </a:p>
        </p:txBody>
      </p:sp>
      <p:sp>
        <p:nvSpPr>
          <p:cNvPr id="34" name="四角形: 角を丸くする 33">
            <a:extLst>
              <a:ext uri="{FF2B5EF4-FFF2-40B4-BE49-F238E27FC236}">
                <a16:creationId xmlns:a16="http://schemas.microsoft.com/office/drawing/2014/main" id="{6EDE600D-AC88-45CB-B551-8DB0D798538D}"/>
              </a:ext>
            </a:extLst>
          </p:cNvPr>
          <p:cNvSpPr/>
          <p:nvPr/>
        </p:nvSpPr>
        <p:spPr>
          <a:xfrm>
            <a:off x="6484352" y="2344611"/>
            <a:ext cx="1755221" cy="34545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351" b="1" dirty="0">
                <a:solidFill>
                  <a:prstClr val="black"/>
                </a:solidFill>
                <a:latin typeface="游ゴシック" panose="020F0502020204030204"/>
                <a:ea typeface="游ゴシック" panose="020B0400000000000000" pitchFamily="50" charset="-128"/>
              </a:rPr>
              <a:t>県社会福祉協議会</a:t>
            </a:r>
          </a:p>
        </p:txBody>
      </p:sp>
      <p:sp>
        <p:nvSpPr>
          <p:cNvPr id="41" name="正方形/長方形 40">
            <a:extLst>
              <a:ext uri="{FF2B5EF4-FFF2-40B4-BE49-F238E27FC236}">
                <a16:creationId xmlns:a16="http://schemas.microsoft.com/office/drawing/2014/main" id="{8097127A-FA99-4D6D-8E5F-BD4790356A39}"/>
              </a:ext>
            </a:extLst>
          </p:cNvPr>
          <p:cNvSpPr/>
          <p:nvPr/>
        </p:nvSpPr>
        <p:spPr>
          <a:xfrm>
            <a:off x="8504072" y="4246853"/>
            <a:ext cx="1966749" cy="411451"/>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783"/>
            <a:r>
              <a:rPr lang="ja-JP" altLang="en-US" sz="751" dirty="0">
                <a:solidFill>
                  <a:prstClr val="black"/>
                </a:solidFill>
                <a:latin typeface="游ゴシック" panose="020F0502020204030204"/>
                <a:ea typeface="游ゴシック" panose="020B0400000000000000" pitchFamily="50" charset="-128"/>
              </a:rPr>
              <a:t>・広域相談窓口の設置</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・地域啓発活動　　　・居場所づくり　</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・家族交流会　　　　・民生委員等研修　　</a:t>
            </a:r>
          </a:p>
        </p:txBody>
      </p:sp>
      <p:sp>
        <p:nvSpPr>
          <p:cNvPr id="43" name="矢印: 上下 42">
            <a:extLst>
              <a:ext uri="{FF2B5EF4-FFF2-40B4-BE49-F238E27FC236}">
                <a16:creationId xmlns:a16="http://schemas.microsoft.com/office/drawing/2014/main" id="{8EB9BDD7-93BC-4FFC-A11E-B9A45498F99D}"/>
              </a:ext>
            </a:extLst>
          </p:cNvPr>
          <p:cNvSpPr/>
          <p:nvPr/>
        </p:nvSpPr>
        <p:spPr>
          <a:xfrm>
            <a:off x="7278710" y="1926774"/>
            <a:ext cx="294957" cy="39010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38" name="正方形/長方形 37">
            <a:extLst>
              <a:ext uri="{FF2B5EF4-FFF2-40B4-BE49-F238E27FC236}">
                <a16:creationId xmlns:a16="http://schemas.microsoft.com/office/drawing/2014/main" id="{1580EA53-4A76-4A34-8EA5-22A7D3664415}"/>
              </a:ext>
            </a:extLst>
          </p:cNvPr>
          <p:cNvSpPr/>
          <p:nvPr/>
        </p:nvSpPr>
        <p:spPr>
          <a:xfrm>
            <a:off x="6352708" y="2777447"/>
            <a:ext cx="2001243" cy="18785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ひきこもり・働きづらさ</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支援　推進委員会　</a:t>
            </a:r>
          </a:p>
        </p:txBody>
      </p:sp>
      <p:sp>
        <p:nvSpPr>
          <p:cNvPr id="40" name="正方形/長方形 39">
            <a:extLst>
              <a:ext uri="{FF2B5EF4-FFF2-40B4-BE49-F238E27FC236}">
                <a16:creationId xmlns:a16="http://schemas.microsoft.com/office/drawing/2014/main" id="{6A7DE787-1A81-4037-80FB-E708A2FD3982}"/>
              </a:ext>
            </a:extLst>
          </p:cNvPr>
          <p:cNvSpPr/>
          <p:nvPr/>
        </p:nvSpPr>
        <p:spPr>
          <a:xfrm>
            <a:off x="6366507" y="3658385"/>
            <a:ext cx="2040051" cy="96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r>
              <a:rPr lang="ja-JP" altLang="en-US" sz="751" dirty="0">
                <a:solidFill>
                  <a:prstClr val="black"/>
                </a:solidFill>
                <a:latin typeface="游ゴシック" panose="020F0502020204030204"/>
                <a:ea typeface="游ゴシック" panose="020B0400000000000000" pitchFamily="50" charset="-128"/>
              </a:rPr>
              <a:t>○市町社協・相談支援事業所、民間団体を　</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　中心としたひきこもり者への支援体制の　</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　充実・ネットワーク作り</a:t>
            </a:r>
          </a:p>
          <a:p>
            <a:pPr defTabSz="685783"/>
            <a:r>
              <a:rPr lang="ja-JP" altLang="en-US" sz="751" dirty="0">
                <a:solidFill>
                  <a:prstClr val="black"/>
                </a:solidFill>
                <a:latin typeface="游ゴシック" panose="020F0502020204030204"/>
                <a:ea typeface="游ゴシック" panose="020B0400000000000000" pitchFamily="50" charset="-128"/>
              </a:rPr>
              <a:t>○ひきこもり支援を行う団体への活動支援</a:t>
            </a:r>
          </a:p>
          <a:p>
            <a:pPr defTabSz="685783"/>
            <a:r>
              <a:rPr lang="ja-JP" altLang="en-US" sz="751" dirty="0">
                <a:solidFill>
                  <a:prstClr val="black"/>
                </a:solidFill>
                <a:latin typeface="游ゴシック" panose="020F0502020204030204"/>
                <a:ea typeface="游ゴシック" panose="020B0400000000000000" pitchFamily="50" charset="-128"/>
              </a:rPr>
              <a:t>○居場所や働く場づくりの推進・拡大</a:t>
            </a:r>
          </a:p>
          <a:p>
            <a:pPr defTabSz="685783"/>
            <a:r>
              <a:rPr lang="ja-JP" altLang="en-US" sz="751" dirty="0">
                <a:solidFill>
                  <a:prstClr val="black"/>
                </a:solidFill>
                <a:latin typeface="游ゴシック" panose="020F0502020204030204"/>
                <a:ea typeface="游ゴシック" panose="020B0400000000000000" pitchFamily="50" charset="-128"/>
              </a:rPr>
              <a:t>○資源の把握・居場所の周知啓発</a:t>
            </a:r>
          </a:p>
          <a:p>
            <a:pPr defTabSz="685783"/>
            <a:r>
              <a:rPr lang="ja-JP" altLang="en-US" sz="751" dirty="0">
                <a:solidFill>
                  <a:prstClr val="black"/>
                </a:solidFill>
                <a:latin typeface="游ゴシック" panose="020F0502020204030204"/>
                <a:ea typeface="游ゴシック" panose="020B0400000000000000" pitchFamily="50" charset="-128"/>
              </a:rPr>
              <a:t>○アウトリーチ支援</a:t>
            </a:r>
            <a:endParaRPr lang="ja-JP" altLang="en-US" sz="751" dirty="0">
              <a:solidFill>
                <a:prstClr val="white"/>
              </a:solidFill>
              <a:latin typeface="游ゴシック" panose="020F0502020204030204"/>
              <a:ea typeface="游ゴシック" panose="020B0400000000000000" pitchFamily="50" charset="-128"/>
            </a:endParaRPr>
          </a:p>
        </p:txBody>
      </p:sp>
      <p:sp>
        <p:nvSpPr>
          <p:cNvPr id="19" name="正方形/長方形 18">
            <a:extLst>
              <a:ext uri="{FF2B5EF4-FFF2-40B4-BE49-F238E27FC236}">
                <a16:creationId xmlns:a16="http://schemas.microsoft.com/office/drawing/2014/main" id="{388D7ACF-E5D2-4658-85FB-0753258A66A2}"/>
              </a:ext>
            </a:extLst>
          </p:cNvPr>
          <p:cNvSpPr/>
          <p:nvPr/>
        </p:nvSpPr>
        <p:spPr>
          <a:xfrm>
            <a:off x="6984539" y="6425589"/>
            <a:ext cx="2363611" cy="308256"/>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685783"/>
            <a:r>
              <a:rPr lang="ja-JP" altLang="en-US" sz="1351" dirty="0">
                <a:solidFill>
                  <a:prstClr val="black"/>
                </a:solidFill>
                <a:latin typeface="游ゴシック" panose="020F0502020204030204"/>
                <a:ea typeface="游ゴシック" panose="020B0400000000000000" pitchFamily="50" charset="-128"/>
              </a:rPr>
              <a:t>各市町のプラットホーム</a:t>
            </a:r>
          </a:p>
        </p:txBody>
      </p:sp>
      <p:sp>
        <p:nvSpPr>
          <p:cNvPr id="12" name="四角形: 角を丸くする 11">
            <a:extLst>
              <a:ext uri="{FF2B5EF4-FFF2-40B4-BE49-F238E27FC236}">
                <a16:creationId xmlns:a16="http://schemas.microsoft.com/office/drawing/2014/main" id="{FA09BE06-38DF-46D8-8D12-ADEC125F0401}"/>
              </a:ext>
            </a:extLst>
          </p:cNvPr>
          <p:cNvSpPr/>
          <p:nvPr/>
        </p:nvSpPr>
        <p:spPr>
          <a:xfrm>
            <a:off x="4743275" y="4869777"/>
            <a:ext cx="2539565" cy="32333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200" b="1" dirty="0">
                <a:solidFill>
                  <a:prstClr val="black"/>
                </a:solidFill>
                <a:latin typeface="游ゴシック" panose="020F0502020204030204"/>
                <a:ea typeface="游ゴシック" panose="020B0400000000000000" pitchFamily="50" charset="-128"/>
              </a:rPr>
              <a:t>各圏域ひきこもり関係機関会議</a:t>
            </a:r>
          </a:p>
        </p:txBody>
      </p:sp>
      <p:sp>
        <p:nvSpPr>
          <p:cNvPr id="10" name="正方形/長方形 9">
            <a:extLst>
              <a:ext uri="{FF2B5EF4-FFF2-40B4-BE49-F238E27FC236}">
                <a16:creationId xmlns:a16="http://schemas.microsoft.com/office/drawing/2014/main" id="{913BDECC-E51F-481E-9C83-B39231732AA5}"/>
              </a:ext>
            </a:extLst>
          </p:cNvPr>
          <p:cNvSpPr/>
          <p:nvPr/>
        </p:nvSpPr>
        <p:spPr>
          <a:xfrm>
            <a:off x="9607077" y="5250146"/>
            <a:ext cx="908523" cy="14837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685783"/>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高島圏域</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（市社協）</a:t>
            </a:r>
            <a:endParaRPr lang="en-US" altLang="ja-JP" sz="1051" dirty="0">
              <a:solidFill>
                <a:prstClr val="black"/>
              </a:solidFill>
              <a:latin typeface="游ゴシック" panose="020F0502020204030204"/>
              <a:ea typeface="游ゴシック" panose="020B0400000000000000" pitchFamily="50"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「つながり応援支援者ネットワーク会議」</a:t>
            </a:r>
            <a:endParaRPr lang="en-US" altLang="ja-JP" sz="1051" dirty="0">
              <a:solidFill>
                <a:prstClr val="black"/>
              </a:solidFill>
              <a:latin typeface="游ゴシック" panose="020F0502020204030204"/>
              <a:ea typeface="游ゴシック" panose="020B0400000000000000" pitchFamily="50" charset="-128"/>
            </a:endParaRPr>
          </a:p>
        </p:txBody>
      </p:sp>
      <p:sp>
        <p:nvSpPr>
          <p:cNvPr id="4" name="正方形/長方形 3">
            <a:extLst>
              <a:ext uri="{FF2B5EF4-FFF2-40B4-BE49-F238E27FC236}">
                <a16:creationId xmlns:a16="http://schemas.microsoft.com/office/drawing/2014/main" id="{F423AA96-A91E-4FDC-83D2-126D612DFEDA}"/>
              </a:ext>
            </a:extLst>
          </p:cNvPr>
          <p:cNvSpPr/>
          <p:nvPr/>
        </p:nvSpPr>
        <p:spPr>
          <a:xfrm>
            <a:off x="1661135" y="5265287"/>
            <a:ext cx="908523" cy="14578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685783"/>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大津圏域</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algn="ctr" defTabSz="685783"/>
            <a:r>
              <a:rPr lang="ja-JP" altLang="en-US" sz="1051" dirty="0">
                <a:solidFill>
                  <a:prstClr val="black"/>
                </a:solidFill>
                <a:latin typeface="游ゴシック" panose="020F0502020204030204"/>
                <a:ea typeface="游ゴシック" panose="020B0400000000000000" pitchFamily="50" charset="-128"/>
              </a:rPr>
              <a:t>（保健所</a:t>
            </a:r>
            <a:r>
              <a:rPr lang="en-US" altLang="ja-JP" sz="1051" dirty="0">
                <a:solidFill>
                  <a:prstClr val="black"/>
                </a:solidFill>
                <a:latin typeface="游ゴシック" panose="020F0502020204030204"/>
                <a:ea typeface="游ゴシック" panose="020B0400000000000000" pitchFamily="50" charset="-128"/>
              </a:rPr>
              <a:t>/</a:t>
            </a:r>
          </a:p>
          <a:p>
            <a:pPr algn="ctr" defTabSz="685783"/>
            <a:r>
              <a:rPr lang="ja-JP" altLang="en-US" sz="1051" dirty="0">
                <a:solidFill>
                  <a:prstClr val="black"/>
                </a:solidFill>
                <a:latin typeface="游ゴシック" panose="020F0502020204030204"/>
                <a:ea typeface="游ゴシック" panose="020B0400000000000000" pitchFamily="50" charset="-128"/>
              </a:rPr>
              <a:t>市社協）</a:t>
            </a:r>
          </a:p>
          <a:p>
            <a:pPr algn="ctr" defTabSz="685783"/>
            <a:r>
              <a:rPr lang="ja-JP" altLang="en-US" sz="1051" dirty="0">
                <a:solidFill>
                  <a:prstClr val="black"/>
                </a:solidFill>
                <a:latin typeface="游ゴシック" panose="020F0502020204030204"/>
                <a:ea typeface="游ゴシック" panose="020B0400000000000000" pitchFamily="50" charset="-128"/>
              </a:rPr>
              <a:t>「ファジーな会議」</a:t>
            </a:r>
            <a:endParaRPr lang="en-US" altLang="ja-JP" sz="1051" dirty="0">
              <a:solidFill>
                <a:prstClr val="black"/>
              </a:solidFill>
              <a:latin typeface="游ゴシック" panose="020F0502020204030204"/>
              <a:ea typeface="游ゴシック" panose="020B0400000000000000" pitchFamily="50" charset="-128"/>
            </a:endParaRPr>
          </a:p>
        </p:txBody>
      </p:sp>
      <p:sp>
        <p:nvSpPr>
          <p:cNvPr id="64" name="正方形/長方形 63">
            <a:extLst>
              <a:ext uri="{FF2B5EF4-FFF2-40B4-BE49-F238E27FC236}">
                <a16:creationId xmlns:a16="http://schemas.microsoft.com/office/drawing/2014/main" id="{37E41324-0D76-4AF6-8660-05299B813DE9}"/>
              </a:ext>
            </a:extLst>
          </p:cNvPr>
          <p:cNvSpPr/>
          <p:nvPr/>
        </p:nvSpPr>
        <p:spPr>
          <a:xfrm>
            <a:off x="2843853" y="6425589"/>
            <a:ext cx="4027988" cy="308256"/>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685783"/>
            <a:r>
              <a:rPr lang="ja-JP" altLang="en-US" sz="1351" dirty="0">
                <a:solidFill>
                  <a:prstClr val="black"/>
                </a:solidFill>
                <a:latin typeface="游ゴシック" panose="020F0502020204030204"/>
                <a:ea typeface="游ゴシック" panose="020B0400000000000000" pitchFamily="50" charset="-128"/>
              </a:rPr>
              <a:t>市町・相談支援機関による相談支援の現状・課題</a:t>
            </a:r>
          </a:p>
        </p:txBody>
      </p:sp>
      <p:sp>
        <p:nvSpPr>
          <p:cNvPr id="65" name="矢印: 上下 64">
            <a:extLst>
              <a:ext uri="{FF2B5EF4-FFF2-40B4-BE49-F238E27FC236}">
                <a16:creationId xmlns:a16="http://schemas.microsoft.com/office/drawing/2014/main" id="{DF81E805-CF11-466A-9F28-0353C3DEDC36}"/>
              </a:ext>
            </a:extLst>
          </p:cNvPr>
          <p:cNvSpPr/>
          <p:nvPr/>
        </p:nvSpPr>
        <p:spPr>
          <a:xfrm>
            <a:off x="7842078" y="6095301"/>
            <a:ext cx="310231" cy="36435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67" name="正方形/長方形 66">
            <a:extLst>
              <a:ext uri="{FF2B5EF4-FFF2-40B4-BE49-F238E27FC236}">
                <a16:creationId xmlns:a16="http://schemas.microsoft.com/office/drawing/2014/main" id="{BE7A6EDA-BE3C-49FD-8E96-992559F1B023}"/>
              </a:ext>
            </a:extLst>
          </p:cNvPr>
          <p:cNvSpPr/>
          <p:nvPr/>
        </p:nvSpPr>
        <p:spPr>
          <a:xfrm>
            <a:off x="1823436" y="2759354"/>
            <a:ext cx="2014121" cy="18959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ひきこもり支援専門家</a:t>
            </a:r>
            <a:endParaRPr lang="en-US" altLang="ja-JP" sz="1051" b="1" dirty="0">
              <a:solidFill>
                <a:prstClr val="black"/>
              </a:solidFill>
              <a:latin typeface="ＭＳ ゴシック" panose="020B0609070205080204" pitchFamily="49" charset="-128"/>
              <a:ea typeface="ＭＳ ゴシック" panose="020B0609070205080204" pitchFamily="49" charset="-128"/>
            </a:endParaRPr>
          </a:p>
          <a:p>
            <a:pP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チーム　事業</a:t>
            </a:r>
            <a:r>
              <a:rPr lang="en-US" altLang="ja-JP" sz="1051" b="1" dirty="0">
                <a:solidFill>
                  <a:prstClr val="black"/>
                </a:solidFill>
                <a:latin typeface="ＭＳ ゴシック" panose="020B0609070205080204" pitchFamily="49" charset="-128"/>
                <a:ea typeface="ＭＳ ゴシック" panose="020B0609070205080204" pitchFamily="49" charset="-128"/>
              </a:rPr>
              <a:t>(</a:t>
            </a:r>
            <a:r>
              <a:rPr lang="ja-JP" altLang="en-US" sz="1051" b="1" dirty="0">
                <a:solidFill>
                  <a:prstClr val="black"/>
                </a:solidFill>
                <a:latin typeface="ＭＳ ゴシック" panose="020B0609070205080204" pitchFamily="49" charset="-128"/>
                <a:ea typeface="ＭＳ ゴシック" panose="020B0609070205080204" pitchFamily="49" charset="-128"/>
              </a:rPr>
              <a:t>全体会議　</a:t>
            </a:r>
            <a:r>
              <a:rPr lang="en-US" altLang="ja-JP" sz="1051" b="1" dirty="0">
                <a:solidFill>
                  <a:prstClr val="black"/>
                </a:solidFill>
                <a:latin typeface="ＭＳ ゴシック" panose="020B0609070205080204" pitchFamily="49" charset="-128"/>
                <a:ea typeface="ＭＳ ゴシック" panose="020B0609070205080204" pitchFamily="49" charset="-128"/>
              </a:rPr>
              <a:t>)</a:t>
            </a:r>
            <a:r>
              <a:rPr lang="ja-JP" altLang="en-US" sz="1051" b="1" dirty="0">
                <a:solidFill>
                  <a:prstClr val="black"/>
                </a:solidFill>
                <a:latin typeface="ＭＳ ゴシック" panose="020B0609070205080204" pitchFamily="49" charset="-128"/>
                <a:ea typeface="ＭＳ ゴシック" panose="020B0609070205080204" pitchFamily="49" charset="-128"/>
              </a:rPr>
              <a:t>　</a:t>
            </a:r>
          </a:p>
        </p:txBody>
      </p:sp>
      <p:sp>
        <p:nvSpPr>
          <p:cNvPr id="68" name="矢印: 二方向 67">
            <a:extLst>
              <a:ext uri="{FF2B5EF4-FFF2-40B4-BE49-F238E27FC236}">
                <a16:creationId xmlns:a16="http://schemas.microsoft.com/office/drawing/2014/main" id="{B56CC744-B320-42BC-BEDF-586457178A3F}"/>
              </a:ext>
            </a:extLst>
          </p:cNvPr>
          <p:cNvSpPr/>
          <p:nvPr/>
        </p:nvSpPr>
        <p:spPr>
          <a:xfrm rot="5400000">
            <a:off x="4201592" y="4592134"/>
            <a:ext cx="523953" cy="651695"/>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63" name="矢印: 上下 62">
            <a:extLst>
              <a:ext uri="{FF2B5EF4-FFF2-40B4-BE49-F238E27FC236}">
                <a16:creationId xmlns:a16="http://schemas.microsoft.com/office/drawing/2014/main" id="{0AF16DD0-550E-4FA8-AC2A-C4D1D7539F72}"/>
              </a:ext>
            </a:extLst>
          </p:cNvPr>
          <p:cNvSpPr/>
          <p:nvPr/>
        </p:nvSpPr>
        <p:spPr>
          <a:xfrm>
            <a:off x="4492890" y="6080091"/>
            <a:ext cx="310231" cy="37956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30" name="矢印: 二方向 29">
            <a:extLst>
              <a:ext uri="{FF2B5EF4-FFF2-40B4-BE49-F238E27FC236}">
                <a16:creationId xmlns:a16="http://schemas.microsoft.com/office/drawing/2014/main" id="{8E04B12E-AFE1-4E61-9EEC-40057474839B}"/>
              </a:ext>
            </a:extLst>
          </p:cNvPr>
          <p:cNvSpPr/>
          <p:nvPr/>
        </p:nvSpPr>
        <p:spPr>
          <a:xfrm>
            <a:off x="7361965" y="4655321"/>
            <a:ext cx="651695" cy="49825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26" name="四角形: 角を丸くする 25">
            <a:extLst>
              <a:ext uri="{FF2B5EF4-FFF2-40B4-BE49-F238E27FC236}">
                <a16:creationId xmlns:a16="http://schemas.microsoft.com/office/drawing/2014/main" id="{ECC8995A-D7AE-46DF-BA2A-A4305D2E4391}"/>
              </a:ext>
            </a:extLst>
          </p:cNvPr>
          <p:cNvSpPr/>
          <p:nvPr/>
        </p:nvSpPr>
        <p:spPr>
          <a:xfrm>
            <a:off x="1787970" y="696328"/>
            <a:ext cx="1577231" cy="31058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351" b="1" dirty="0">
                <a:solidFill>
                  <a:prstClr val="black"/>
                </a:solidFill>
                <a:latin typeface="游ゴシック" panose="020F0502020204030204"/>
                <a:ea typeface="游ゴシック" panose="020B0400000000000000" pitchFamily="50" charset="-128"/>
              </a:rPr>
              <a:t>障害福祉課</a:t>
            </a:r>
          </a:p>
        </p:txBody>
      </p:sp>
      <p:sp>
        <p:nvSpPr>
          <p:cNvPr id="35" name="矢印: 上 34">
            <a:extLst>
              <a:ext uri="{FF2B5EF4-FFF2-40B4-BE49-F238E27FC236}">
                <a16:creationId xmlns:a16="http://schemas.microsoft.com/office/drawing/2014/main" id="{A1468301-1EAC-485B-A660-2AA68547E3EC}"/>
              </a:ext>
            </a:extLst>
          </p:cNvPr>
          <p:cNvSpPr/>
          <p:nvPr/>
        </p:nvSpPr>
        <p:spPr>
          <a:xfrm rot="10800000">
            <a:off x="9165739" y="1899259"/>
            <a:ext cx="651695" cy="41037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dirty="0">
              <a:solidFill>
                <a:prstClr val="white"/>
              </a:solidFill>
              <a:latin typeface="游ゴシック" panose="020F0502020204030204"/>
              <a:ea typeface="游ゴシック" panose="020B0400000000000000" pitchFamily="50" charset="-128"/>
            </a:endParaRPr>
          </a:p>
        </p:txBody>
      </p:sp>
      <p:sp>
        <p:nvSpPr>
          <p:cNvPr id="3" name="正方形/長方形 2">
            <a:extLst>
              <a:ext uri="{FF2B5EF4-FFF2-40B4-BE49-F238E27FC236}">
                <a16:creationId xmlns:a16="http://schemas.microsoft.com/office/drawing/2014/main" id="{7BE039C5-13AA-4C19-9A14-9782BD7F77E7}"/>
              </a:ext>
            </a:extLst>
          </p:cNvPr>
          <p:cNvSpPr/>
          <p:nvPr/>
        </p:nvSpPr>
        <p:spPr>
          <a:xfrm>
            <a:off x="9348150" y="1957314"/>
            <a:ext cx="308101" cy="291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r>
              <a:rPr lang="ja-JP" altLang="en-US" sz="1051" b="1" dirty="0">
                <a:solidFill>
                  <a:prstClr val="white"/>
                </a:solidFill>
                <a:latin typeface="游ゴシック" panose="020F0502020204030204"/>
                <a:ea typeface="游ゴシック" panose="020B0400000000000000" pitchFamily="50" charset="-128"/>
              </a:rPr>
              <a:t>委託</a:t>
            </a:r>
          </a:p>
        </p:txBody>
      </p:sp>
      <p:sp>
        <p:nvSpPr>
          <p:cNvPr id="48" name="正方形/長方形 47">
            <a:extLst>
              <a:ext uri="{FF2B5EF4-FFF2-40B4-BE49-F238E27FC236}">
                <a16:creationId xmlns:a16="http://schemas.microsoft.com/office/drawing/2014/main" id="{EF86C56E-2B54-4E3F-A659-0AA12ACBF68E}"/>
              </a:ext>
            </a:extLst>
          </p:cNvPr>
          <p:cNvSpPr/>
          <p:nvPr/>
        </p:nvSpPr>
        <p:spPr>
          <a:xfrm>
            <a:off x="8239293" y="2316910"/>
            <a:ext cx="2182336" cy="4905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783"/>
            <a:r>
              <a:rPr lang="ja-JP" altLang="en-US" sz="1000" dirty="0">
                <a:solidFill>
                  <a:prstClr val="black"/>
                </a:solidFill>
                <a:latin typeface="游ゴシック" panose="020F0502020204030204"/>
                <a:ea typeface="游ゴシック" panose="020B0400000000000000" pitchFamily="50" charset="-128"/>
              </a:rPr>
              <a:t>ひきこもり者と家族が孤立しない</a:t>
            </a:r>
            <a:endParaRPr lang="en-US" altLang="ja-JP" sz="1000" dirty="0">
              <a:solidFill>
                <a:prstClr val="black"/>
              </a:solidFill>
              <a:latin typeface="游ゴシック" panose="020F0502020204030204"/>
              <a:ea typeface="游ゴシック" panose="020B0400000000000000" pitchFamily="50" charset="-128"/>
            </a:endParaRPr>
          </a:p>
          <a:p>
            <a:pPr algn="r" defTabSz="685783"/>
            <a:r>
              <a:rPr lang="ja-JP" altLang="en-US" sz="1000" dirty="0">
                <a:solidFill>
                  <a:prstClr val="black"/>
                </a:solidFill>
                <a:latin typeface="游ゴシック" panose="020F0502020204030204"/>
                <a:ea typeface="游ゴシック" panose="020B0400000000000000" pitchFamily="50" charset="-128"/>
              </a:rPr>
              <a:t>地域支援体制づくり事業</a:t>
            </a:r>
            <a:endParaRPr lang="en-US" altLang="ja-JP" sz="1000" dirty="0">
              <a:solidFill>
                <a:prstClr val="black"/>
              </a:solidFill>
              <a:latin typeface="游ゴシック" panose="020F0502020204030204"/>
              <a:ea typeface="游ゴシック" panose="020B0400000000000000" pitchFamily="50" charset="-128"/>
            </a:endParaRPr>
          </a:p>
        </p:txBody>
      </p:sp>
      <p:sp>
        <p:nvSpPr>
          <p:cNvPr id="49" name="正方形/長方形 48">
            <a:extLst>
              <a:ext uri="{FF2B5EF4-FFF2-40B4-BE49-F238E27FC236}">
                <a16:creationId xmlns:a16="http://schemas.microsoft.com/office/drawing/2014/main" id="{ACBB25A8-926A-4BA3-A5F3-AD67D90136B8}"/>
              </a:ext>
            </a:extLst>
          </p:cNvPr>
          <p:cNvSpPr/>
          <p:nvPr/>
        </p:nvSpPr>
        <p:spPr>
          <a:xfrm>
            <a:off x="8499650" y="2776765"/>
            <a:ext cx="1971172" cy="144432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685783"/>
            <a:r>
              <a:rPr lang="ja-JP" altLang="en-US" sz="1051" b="1" dirty="0">
                <a:solidFill>
                  <a:prstClr val="black"/>
                </a:solidFill>
                <a:latin typeface="ＭＳ ゴシック" panose="020B0609070205080204" pitchFamily="49" charset="-128"/>
                <a:ea typeface="ＭＳ ゴシック" panose="020B0609070205080204" pitchFamily="49" charset="-128"/>
              </a:rPr>
              <a:t>ひきこもり支援者交流会　</a:t>
            </a:r>
          </a:p>
        </p:txBody>
      </p:sp>
      <p:sp>
        <p:nvSpPr>
          <p:cNvPr id="27" name="矢印: 上 26">
            <a:extLst>
              <a:ext uri="{FF2B5EF4-FFF2-40B4-BE49-F238E27FC236}">
                <a16:creationId xmlns:a16="http://schemas.microsoft.com/office/drawing/2014/main" id="{F4D47C10-54F9-4026-AAAA-D6CC8C7BBF4A}"/>
              </a:ext>
            </a:extLst>
          </p:cNvPr>
          <p:cNvSpPr/>
          <p:nvPr/>
        </p:nvSpPr>
        <p:spPr>
          <a:xfrm>
            <a:off x="5813867" y="4626433"/>
            <a:ext cx="651695" cy="3195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ja-JP" altLang="en-US" sz="1351">
              <a:solidFill>
                <a:prstClr val="white"/>
              </a:solidFill>
              <a:latin typeface="游ゴシック" panose="020F0502020204030204"/>
              <a:ea typeface="游ゴシック" panose="020B0400000000000000" pitchFamily="50" charset="-128"/>
            </a:endParaRPr>
          </a:p>
        </p:txBody>
      </p:sp>
      <p:sp>
        <p:nvSpPr>
          <p:cNvPr id="51" name="正方形/長方形 50">
            <a:extLst>
              <a:ext uri="{FF2B5EF4-FFF2-40B4-BE49-F238E27FC236}">
                <a16:creationId xmlns:a16="http://schemas.microsoft.com/office/drawing/2014/main" id="{5DC9175A-F974-4DDD-A6B4-6440D7E32B7F}"/>
              </a:ext>
            </a:extLst>
          </p:cNvPr>
          <p:cNvSpPr/>
          <p:nvPr/>
        </p:nvSpPr>
        <p:spPr>
          <a:xfrm>
            <a:off x="3988147" y="3012587"/>
            <a:ext cx="1844576" cy="364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endParaRPr lang="en-US" altLang="ja-JP" sz="751" dirty="0">
              <a:solidFill>
                <a:prstClr val="black"/>
              </a:solidFill>
              <a:latin typeface="游ゴシック" panose="020F0502020204030204"/>
              <a:ea typeface="游ゴシック" panose="020B0400000000000000" pitchFamily="50" charset="-128"/>
            </a:endParaRPr>
          </a:p>
        </p:txBody>
      </p:sp>
      <p:sp>
        <p:nvSpPr>
          <p:cNvPr id="15" name="吹き出し: 角を丸めた四角形 14">
            <a:extLst>
              <a:ext uri="{FF2B5EF4-FFF2-40B4-BE49-F238E27FC236}">
                <a16:creationId xmlns:a16="http://schemas.microsoft.com/office/drawing/2014/main" id="{BECB5634-0538-4308-94A7-A748AC63670C}"/>
              </a:ext>
            </a:extLst>
          </p:cNvPr>
          <p:cNvSpPr/>
          <p:nvPr/>
        </p:nvSpPr>
        <p:spPr>
          <a:xfrm>
            <a:off x="3980625" y="3000557"/>
            <a:ext cx="1875131" cy="294959"/>
          </a:xfrm>
          <a:prstGeom prst="wedgeRoundRectCallout">
            <a:avLst>
              <a:gd name="adj1" fmla="val -14315"/>
              <a:gd name="adj2" fmla="val -1556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defTabSz="685783"/>
            <a:r>
              <a:rPr lang="ja-JP" altLang="en-US" sz="800" dirty="0">
                <a:solidFill>
                  <a:prstClr val="black"/>
                </a:solidFill>
              </a:rPr>
              <a:t>・保健所</a:t>
            </a:r>
            <a:endParaRPr lang="en-US" altLang="ja-JP" sz="800" dirty="0">
              <a:solidFill>
                <a:prstClr val="black"/>
              </a:solidFill>
            </a:endParaRPr>
          </a:p>
          <a:p>
            <a:pPr defTabSz="685783"/>
            <a:r>
              <a:rPr lang="ja-JP" altLang="en-US" sz="800" dirty="0">
                <a:solidFill>
                  <a:prstClr val="black"/>
                </a:solidFill>
              </a:rPr>
              <a:t>・各市町（ひきこもり支援担当者）</a:t>
            </a:r>
            <a:endParaRPr lang="ja-JP" altLang="en-US" dirty="0"/>
          </a:p>
        </p:txBody>
      </p:sp>
      <p:sp>
        <p:nvSpPr>
          <p:cNvPr id="24" name="正方形/長方形 23">
            <a:extLst>
              <a:ext uri="{FF2B5EF4-FFF2-40B4-BE49-F238E27FC236}">
                <a16:creationId xmlns:a16="http://schemas.microsoft.com/office/drawing/2014/main" id="{DFB3E3AD-07C2-4E25-84BE-F87F1A3E38AE}"/>
              </a:ext>
            </a:extLst>
          </p:cNvPr>
          <p:cNvSpPr/>
          <p:nvPr/>
        </p:nvSpPr>
        <p:spPr>
          <a:xfrm>
            <a:off x="4011391" y="3286813"/>
            <a:ext cx="1908867" cy="13332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r>
              <a:rPr lang="ja-JP" altLang="en-US" sz="751" dirty="0">
                <a:solidFill>
                  <a:prstClr val="black"/>
                </a:solidFill>
                <a:latin typeface="游ゴシック" panose="020F0502020204030204"/>
                <a:ea typeface="游ゴシック" panose="020B0400000000000000" pitchFamily="50" charset="-128"/>
              </a:rPr>
              <a:t>○情報共有・意見交換</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○保健所を中心とした圏域の支援体制　　　</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　の構築・充実</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　・圏域での推進会議の設置</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rPr>
              <a:t>　・相談窓口の設置、周知について</a:t>
            </a:r>
          </a:p>
          <a:p>
            <a:pPr defTabSz="685783"/>
            <a:r>
              <a:rPr lang="ja-JP" altLang="en-US" sz="751" dirty="0">
                <a:solidFill>
                  <a:prstClr val="black"/>
                </a:solidFill>
              </a:rPr>
              <a:t>　・個別支援（アウトリーチ）について</a:t>
            </a:r>
          </a:p>
          <a:p>
            <a:pPr defTabSz="685783"/>
            <a:r>
              <a:rPr lang="ja-JP" altLang="en-US" sz="751" dirty="0">
                <a:solidFill>
                  <a:prstClr val="black"/>
                </a:solidFill>
              </a:rPr>
              <a:t>○支援者資質向上（研修）</a:t>
            </a:r>
            <a:endParaRPr lang="en-US" altLang="ja-JP" sz="751" dirty="0">
              <a:solidFill>
                <a:prstClr val="black"/>
              </a:solidFill>
            </a:endParaRPr>
          </a:p>
          <a:p>
            <a:pPr defTabSz="685783"/>
            <a:r>
              <a:rPr lang="ja-JP" altLang="en-US" sz="751" dirty="0">
                <a:solidFill>
                  <a:prstClr val="black"/>
                </a:solidFill>
                <a:latin typeface="游ゴシック" panose="020F0502020204030204"/>
                <a:ea typeface="游ゴシック" panose="020B0400000000000000" pitchFamily="50" charset="-128"/>
              </a:rPr>
              <a:t>　・重層的支援事業の取り組み交流</a:t>
            </a:r>
          </a:p>
          <a:p>
            <a:pPr defTabSz="685783"/>
            <a:r>
              <a:rPr lang="ja-JP" altLang="en-US" sz="751" dirty="0">
                <a:solidFill>
                  <a:prstClr val="black"/>
                </a:solidFill>
                <a:latin typeface="游ゴシック" panose="020F0502020204030204"/>
                <a:ea typeface="游ゴシック" panose="020B0400000000000000" pitchFamily="50" charset="-128"/>
              </a:rPr>
              <a:t>　・専門家チームを活用した事例紹介</a:t>
            </a:r>
            <a:endParaRPr lang="en-US" altLang="ja-JP" sz="751" dirty="0">
              <a:solidFill>
                <a:prstClr val="black"/>
              </a:solidFill>
              <a:latin typeface="游ゴシック" panose="020F0502020204030204"/>
              <a:ea typeface="游ゴシック" panose="020B0400000000000000" pitchFamily="50" charset="-128"/>
            </a:endParaRPr>
          </a:p>
          <a:p>
            <a:pPr defTabSz="685783"/>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★市町は必要に応じて招集　</a:t>
            </a:r>
            <a:endParaRPr lang="ja-JP" altLang="en-US" sz="751" dirty="0">
              <a:solidFill>
                <a:prstClr val="white"/>
              </a:solidFill>
              <a:latin typeface="游ゴシック" panose="020F0502020204030204"/>
              <a:ea typeface="游ゴシック" panose="020B0400000000000000" pitchFamily="50" charset="-128"/>
            </a:endParaRPr>
          </a:p>
        </p:txBody>
      </p:sp>
      <p:sp>
        <p:nvSpPr>
          <p:cNvPr id="53" name="吹き出し: 角を丸めた四角形 52">
            <a:extLst>
              <a:ext uri="{FF2B5EF4-FFF2-40B4-BE49-F238E27FC236}">
                <a16:creationId xmlns:a16="http://schemas.microsoft.com/office/drawing/2014/main" id="{DBEFE028-A7B3-4A29-A080-57BCD2ADA05F}"/>
              </a:ext>
            </a:extLst>
          </p:cNvPr>
          <p:cNvSpPr/>
          <p:nvPr/>
        </p:nvSpPr>
        <p:spPr>
          <a:xfrm>
            <a:off x="8549608" y="3006450"/>
            <a:ext cx="1875131" cy="768527"/>
          </a:xfrm>
          <a:prstGeom prst="wedgeRoundRectCallout">
            <a:avLst>
              <a:gd name="adj1" fmla="val -14315"/>
              <a:gd name="adj2" fmla="val -1556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defTabSz="685783"/>
            <a:r>
              <a:rPr lang="ja-JP" altLang="en-US" sz="800" dirty="0">
                <a:solidFill>
                  <a:prstClr val="black"/>
                </a:solidFill>
              </a:rPr>
              <a:t>包括的支援体制整備関係の事業（重層的支援体制整備・生活困窮者自立支援・生活支援体制整備等）に関わる各市町、市町社協、社会福祉法人、関係団体、</a:t>
            </a:r>
            <a:r>
              <a:rPr lang="en-US" altLang="ja-JP" sz="800" dirty="0">
                <a:solidFill>
                  <a:prstClr val="black"/>
                </a:solidFill>
              </a:rPr>
              <a:t>NPO</a:t>
            </a:r>
            <a:r>
              <a:rPr lang="ja-JP" altLang="en-US" sz="800" dirty="0">
                <a:solidFill>
                  <a:prstClr val="black"/>
                </a:solidFill>
              </a:rPr>
              <a:t>法人等の職員</a:t>
            </a:r>
            <a:endParaRPr lang="en-US" altLang="ja-JP" sz="800" dirty="0">
              <a:solidFill>
                <a:prstClr val="black"/>
              </a:solidFill>
            </a:endParaRPr>
          </a:p>
        </p:txBody>
      </p:sp>
      <p:sp>
        <p:nvSpPr>
          <p:cNvPr id="54" name="正方形/長方形 53">
            <a:extLst>
              <a:ext uri="{FF2B5EF4-FFF2-40B4-BE49-F238E27FC236}">
                <a16:creationId xmlns:a16="http://schemas.microsoft.com/office/drawing/2014/main" id="{4E87D201-830E-4A16-A867-ABE95CC27B6D}"/>
              </a:ext>
            </a:extLst>
          </p:cNvPr>
          <p:cNvSpPr/>
          <p:nvPr/>
        </p:nvSpPr>
        <p:spPr>
          <a:xfrm>
            <a:off x="8470762" y="3739742"/>
            <a:ext cx="2028951" cy="5787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r>
              <a:rPr lang="ja-JP" altLang="en-US" sz="751" dirty="0">
                <a:solidFill>
                  <a:prstClr val="black"/>
                </a:solidFill>
                <a:latin typeface="游ゴシック" panose="020F0502020204030204"/>
                <a:ea typeface="游ゴシック" panose="020B0400000000000000" pitchFamily="50" charset="-128"/>
              </a:rPr>
              <a:t>○実践者が現場目線で学び交流する勉強会</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　交流会</a:t>
            </a:r>
            <a:endParaRPr lang="en-US" altLang="ja-JP" sz="751" dirty="0">
              <a:solidFill>
                <a:prstClr val="black"/>
              </a:solidFill>
              <a:latin typeface="游ゴシック" panose="020F0502020204030204"/>
              <a:ea typeface="游ゴシック" panose="020B0400000000000000" pitchFamily="50" charset="-128"/>
            </a:endParaRPr>
          </a:p>
          <a:p>
            <a:pPr defTabSz="685783"/>
            <a:r>
              <a:rPr lang="ja-JP" altLang="en-US" sz="751" dirty="0">
                <a:solidFill>
                  <a:prstClr val="black"/>
                </a:solidFill>
                <a:latin typeface="游ゴシック" panose="020F0502020204030204"/>
                <a:ea typeface="游ゴシック" panose="020B0400000000000000" pitchFamily="50" charset="-128"/>
              </a:rPr>
              <a:t>　・実践報告、ディスカッション　等　　</a:t>
            </a:r>
            <a:endParaRPr lang="ja-JP" altLang="en-US" sz="751" dirty="0">
              <a:solidFill>
                <a:prstClr val="white"/>
              </a:solidFill>
              <a:latin typeface="游ゴシック" panose="020F0502020204030204"/>
              <a:ea typeface="游ゴシック" panose="020B0400000000000000" pitchFamily="50" charset="-128"/>
            </a:endParaRPr>
          </a:p>
        </p:txBody>
      </p:sp>
      <p:sp>
        <p:nvSpPr>
          <p:cNvPr id="55" name="吹き出し: 角を丸めた四角形 54">
            <a:extLst>
              <a:ext uri="{FF2B5EF4-FFF2-40B4-BE49-F238E27FC236}">
                <a16:creationId xmlns:a16="http://schemas.microsoft.com/office/drawing/2014/main" id="{F7F9273A-14D8-4D02-9CCD-183B6D85A46E}"/>
              </a:ext>
            </a:extLst>
          </p:cNvPr>
          <p:cNvSpPr/>
          <p:nvPr/>
        </p:nvSpPr>
        <p:spPr>
          <a:xfrm>
            <a:off x="6424397" y="3178824"/>
            <a:ext cx="1875131" cy="416803"/>
          </a:xfrm>
          <a:prstGeom prst="wedgeRoundRectCallout">
            <a:avLst>
              <a:gd name="adj1" fmla="val -14315"/>
              <a:gd name="adj2" fmla="val -1556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defTabSz="685783"/>
            <a:r>
              <a:rPr lang="ja-JP" altLang="en-US" sz="800" dirty="0">
                <a:solidFill>
                  <a:prstClr val="black"/>
                </a:solidFill>
              </a:rPr>
              <a:t>市町社協、相談支援事業所代表、民間支援団体代表、民生委員代表、県関係機関　等</a:t>
            </a:r>
            <a:endParaRPr lang="en-US" altLang="ja-JP" sz="800" dirty="0">
              <a:solidFill>
                <a:prstClr val="black"/>
              </a:solidFill>
            </a:endParaRPr>
          </a:p>
        </p:txBody>
      </p:sp>
      <p:sp>
        <p:nvSpPr>
          <p:cNvPr id="56" name="吹き出し: 角を丸めた四角形 55">
            <a:extLst>
              <a:ext uri="{FF2B5EF4-FFF2-40B4-BE49-F238E27FC236}">
                <a16:creationId xmlns:a16="http://schemas.microsoft.com/office/drawing/2014/main" id="{3BAC0B75-4494-4CDD-8E6D-16734E97A64A}"/>
              </a:ext>
            </a:extLst>
          </p:cNvPr>
          <p:cNvSpPr/>
          <p:nvPr/>
        </p:nvSpPr>
        <p:spPr>
          <a:xfrm>
            <a:off x="1870139" y="1075293"/>
            <a:ext cx="2785703" cy="811179"/>
          </a:xfrm>
          <a:prstGeom prst="wedgeRoundRectCallout">
            <a:avLst>
              <a:gd name="adj1" fmla="val -14315"/>
              <a:gd name="adj2" fmla="val -1556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defTabSz="685783"/>
            <a:r>
              <a:rPr lang="ja-JP" altLang="en-US" sz="800" dirty="0">
                <a:solidFill>
                  <a:prstClr val="black"/>
                </a:solidFill>
              </a:rPr>
              <a:t>・学識経験者	　　　　　　　・相談支援事業所等代表</a:t>
            </a:r>
          </a:p>
          <a:p>
            <a:pPr defTabSz="685783"/>
            <a:r>
              <a:rPr lang="ja-JP" altLang="en-US" sz="800" dirty="0">
                <a:solidFill>
                  <a:prstClr val="black"/>
                </a:solidFill>
              </a:rPr>
              <a:t>・専門家チーム代表　　　　   ・民生・児童委員代表</a:t>
            </a:r>
          </a:p>
          <a:p>
            <a:pPr defTabSz="685783"/>
            <a:r>
              <a:rPr lang="ja-JP" altLang="en-US" sz="800" dirty="0">
                <a:solidFill>
                  <a:prstClr val="black"/>
                </a:solidFill>
              </a:rPr>
              <a:t>・ひきこもり家族会代表	 ・市町代表</a:t>
            </a:r>
          </a:p>
          <a:p>
            <a:pPr defTabSz="685783"/>
            <a:r>
              <a:rPr lang="ja-JP" altLang="en-US" sz="800" dirty="0">
                <a:solidFill>
                  <a:prstClr val="black"/>
                </a:solidFill>
              </a:rPr>
              <a:t>・医療関係者　　　　　　　	 ・市町社協代表</a:t>
            </a:r>
          </a:p>
          <a:p>
            <a:pPr defTabSz="685783"/>
            <a:r>
              <a:rPr lang="ja-JP" altLang="en-US" sz="800" dirty="0">
                <a:solidFill>
                  <a:prstClr val="black"/>
                </a:solidFill>
              </a:rPr>
              <a:t>・就労支援関係者　　　　　　・各保健所</a:t>
            </a:r>
            <a:endParaRPr lang="en-US" altLang="ja-JP" sz="800" dirty="0">
              <a:solidFill>
                <a:prstClr val="black"/>
              </a:solidFill>
            </a:endParaRPr>
          </a:p>
          <a:p>
            <a:pPr defTabSz="685783"/>
            <a:r>
              <a:rPr lang="ja-JP" altLang="en-US" sz="800" dirty="0">
                <a:solidFill>
                  <a:prstClr val="black"/>
                </a:solidFill>
              </a:rPr>
              <a:t>・教育担当課　　　　　　　　・高齢福祉担当課</a:t>
            </a:r>
            <a:endParaRPr lang="en-US" altLang="ja-JP" sz="800" dirty="0">
              <a:solidFill>
                <a:prstClr val="black"/>
              </a:solidFill>
            </a:endParaRPr>
          </a:p>
        </p:txBody>
      </p:sp>
      <p:sp>
        <p:nvSpPr>
          <p:cNvPr id="57" name="吹き出し: 角を丸めた四角形 56">
            <a:extLst>
              <a:ext uri="{FF2B5EF4-FFF2-40B4-BE49-F238E27FC236}">
                <a16:creationId xmlns:a16="http://schemas.microsoft.com/office/drawing/2014/main" id="{905D5EB1-CA3A-4635-BC92-0A925D3F9597}"/>
              </a:ext>
            </a:extLst>
          </p:cNvPr>
          <p:cNvSpPr/>
          <p:nvPr/>
        </p:nvSpPr>
        <p:spPr>
          <a:xfrm>
            <a:off x="1885055" y="3150448"/>
            <a:ext cx="1892335" cy="420381"/>
          </a:xfrm>
          <a:prstGeom prst="wedgeRoundRectCallout">
            <a:avLst>
              <a:gd name="adj1" fmla="val -14315"/>
              <a:gd name="adj2" fmla="val -1556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defTabSz="685783"/>
            <a:r>
              <a:rPr lang="ja-JP" altLang="en-US" sz="800" dirty="0">
                <a:solidFill>
                  <a:prstClr val="black"/>
                </a:solidFill>
              </a:rPr>
              <a:t>医療、保健、法律、福祉、教育、就労分野の関係機関、団体、その他、必要と認められる機関、団体、者</a:t>
            </a:r>
          </a:p>
        </p:txBody>
      </p:sp>
      <p:sp>
        <p:nvSpPr>
          <p:cNvPr id="58" name="正方形/長方形 57">
            <a:extLst>
              <a:ext uri="{FF2B5EF4-FFF2-40B4-BE49-F238E27FC236}">
                <a16:creationId xmlns:a16="http://schemas.microsoft.com/office/drawing/2014/main" id="{D2B46772-F843-4816-89DF-ED852B347E9B}"/>
              </a:ext>
            </a:extLst>
          </p:cNvPr>
          <p:cNvSpPr/>
          <p:nvPr/>
        </p:nvSpPr>
        <p:spPr>
          <a:xfrm>
            <a:off x="1807546" y="3504847"/>
            <a:ext cx="2014121" cy="13332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83"/>
            <a:r>
              <a:rPr lang="ja-JP" altLang="en-US" sz="751" dirty="0">
                <a:solidFill>
                  <a:prstClr val="black"/>
                </a:solidFill>
                <a:latin typeface="游ゴシック" panose="020F0502020204030204"/>
                <a:ea typeface="游ゴシック" panose="020B0400000000000000" pitchFamily="50" charset="-128"/>
              </a:rPr>
              <a:t>○</a:t>
            </a:r>
            <a:r>
              <a:rPr lang="ja-JP" altLang="en-US" sz="751" b="1" dirty="0">
                <a:solidFill>
                  <a:prstClr val="black"/>
                </a:solidFill>
                <a:latin typeface="游ゴシック" panose="020F0502020204030204"/>
                <a:ea typeface="游ゴシック" panose="020B0400000000000000" pitchFamily="50" charset="-128"/>
              </a:rPr>
              <a:t>事例検討　</a:t>
            </a:r>
            <a:r>
              <a:rPr lang="ja-JP" altLang="en-US" sz="751" dirty="0">
                <a:solidFill>
                  <a:prstClr val="black"/>
                </a:solidFill>
                <a:latin typeface="游ゴシック" panose="020F0502020204030204"/>
                <a:ea typeface="游ゴシック" panose="020B0400000000000000" pitchFamily="50" charset="-128"/>
              </a:rPr>
              <a:t>市町や保健所に相談のあった困難事例について、多角的な見地からの専門的助言</a:t>
            </a:r>
          </a:p>
          <a:p>
            <a:pPr defTabSz="685783"/>
            <a:r>
              <a:rPr lang="ja-JP" altLang="en-US" sz="751" dirty="0">
                <a:solidFill>
                  <a:prstClr val="black"/>
                </a:solidFill>
                <a:latin typeface="游ゴシック" panose="020F0502020204030204"/>
                <a:ea typeface="游ゴシック" panose="020B0400000000000000" pitchFamily="50" charset="-128"/>
              </a:rPr>
              <a:t>○</a:t>
            </a:r>
            <a:r>
              <a:rPr lang="ja-JP" altLang="en-US" sz="751" b="1" dirty="0">
                <a:solidFill>
                  <a:prstClr val="black"/>
                </a:solidFill>
                <a:latin typeface="游ゴシック" panose="020F0502020204030204"/>
                <a:ea typeface="游ゴシック" panose="020B0400000000000000" pitchFamily="50" charset="-128"/>
              </a:rPr>
              <a:t>同行支援（</a:t>
            </a:r>
            <a:r>
              <a:rPr lang="ja-JP" altLang="en-US" sz="751" b="1" dirty="0">
                <a:solidFill>
                  <a:prstClr val="black"/>
                </a:solidFill>
              </a:rPr>
              <a:t>支援者支援）　</a:t>
            </a:r>
            <a:r>
              <a:rPr lang="ja-JP" altLang="en-US" sz="751" dirty="0">
                <a:solidFill>
                  <a:prstClr val="black"/>
                </a:solidFill>
                <a:latin typeface="游ゴシック" panose="020F0502020204030204"/>
                <a:ea typeface="游ゴシック" panose="020B0400000000000000" pitchFamily="50" charset="-128"/>
              </a:rPr>
              <a:t>市町や保健所が支援する、ひきこもり状態のある方やその家族への訪問支援や面接相談への同行</a:t>
            </a:r>
          </a:p>
          <a:p>
            <a:pPr defTabSz="685783"/>
            <a:r>
              <a:rPr lang="ja-JP" altLang="en-US" sz="751" dirty="0">
                <a:solidFill>
                  <a:prstClr val="black"/>
                </a:solidFill>
                <a:latin typeface="游ゴシック" panose="020F0502020204030204"/>
                <a:ea typeface="游ゴシック" panose="020B0400000000000000" pitchFamily="50" charset="-128"/>
              </a:rPr>
              <a:t>○</a:t>
            </a:r>
            <a:r>
              <a:rPr lang="ja-JP" altLang="en-US" sz="751" b="1" dirty="0">
                <a:solidFill>
                  <a:prstClr val="black"/>
                </a:solidFill>
                <a:latin typeface="游ゴシック" panose="020F0502020204030204"/>
                <a:ea typeface="游ゴシック" panose="020B0400000000000000" pitchFamily="50" charset="-128"/>
              </a:rPr>
              <a:t>全体会議　</a:t>
            </a:r>
            <a:r>
              <a:rPr lang="ja-JP" altLang="en-US" sz="751" dirty="0">
                <a:solidFill>
                  <a:prstClr val="black"/>
                </a:solidFill>
                <a:latin typeface="游ゴシック" panose="020F0502020204030204"/>
                <a:ea typeface="游ゴシック" panose="020B0400000000000000" pitchFamily="50" charset="-128"/>
              </a:rPr>
              <a:t>ひきこもり支援の課題の整理、ひきこもり支援施策の検討や体制整備に向けた課題提起</a:t>
            </a:r>
          </a:p>
          <a:p>
            <a:pPr defTabSz="685783"/>
            <a:r>
              <a:rPr lang="ja-JP" altLang="en-US" sz="751" dirty="0">
                <a:solidFill>
                  <a:prstClr val="black"/>
                </a:solidFill>
                <a:latin typeface="游ゴシック" panose="020F0502020204030204"/>
                <a:ea typeface="游ゴシック" panose="020B0400000000000000" pitchFamily="50" charset="-128"/>
              </a:rPr>
              <a:t>　　</a:t>
            </a:r>
            <a:endParaRPr lang="ja-JP" altLang="en-US" sz="751" dirty="0">
              <a:solidFill>
                <a:prstClr val="white"/>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62393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758301" y="593383"/>
            <a:ext cx="10515600" cy="1325563"/>
          </a:xfrm>
        </p:spPr>
        <p:txBody>
          <a:bodyPr/>
          <a:lstStyle/>
          <a:p>
            <a:r>
              <a:rPr lang="ja-JP" altLang="en-US" dirty="0">
                <a:latin typeface="UD デジタル 教科書体 N-B" panose="02020700000000000000" pitchFamily="17" charset="-128"/>
                <a:ea typeface="UD デジタル 教科書体 N-B" panose="02020700000000000000" pitchFamily="17" charset="-128"/>
              </a:rPr>
              <a:t>湖南市</a:t>
            </a:r>
            <a:r>
              <a:rPr kumimoji="1" lang="ja-JP" altLang="en-US" dirty="0">
                <a:latin typeface="UD デジタル 教科書体 N-B" panose="02020700000000000000" pitchFamily="17" charset="-128"/>
                <a:ea typeface="UD デジタル 教科書体 N-B" panose="02020700000000000000" pitchFamily="17" charset="-128"/>
              </a:rPr>
              <a:t>ひきこもり支援の重視すべき視点</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199" y="1988598"/>
            <a:ext cx="10515600" cy="4149735"/>
          </a:xfrm>
        </p:spPr>
        <p:txBody>
          <a:bodyPr>
            <a:normAutofit fontScale="92500" lnSpcReduction="10000"/>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a:t>
            </a:r>
            <a:r>
              <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rPr>
              <a:t>課題解決型支援</a:t>
            </a:r>
            <a:r>
              <a:rPr kumimoji="1" lang="ja-JP" altLang="en-US" dirty="0">
                <a:latin typeface="UD デジタル 教科書体 N-B" panose="02020700000000000000" pitchFamily="17" charset="-128"/>
                <a:ea typeface="UD デジタル 教科書体 N-B" panose="02020700000000000000" pitchFamily="17" charset="-128"/>
              </a:rPr>
              <a:t>」と「</a:t>
            </a:r>
            <a:r>
              <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rPr>
              <a:t>伴走支援</a:t>
            </a:r>
            <a:r>
              <a:rPr kumimoji="1" lang="ja-JP" altLang="en-US" dirty="0">
                <a:latin typeface="UD デジタル 教科書体 N-B" panose="02020700000000000000" pitchFamily="17" charset="-128"/>
                <a:ea typeface="UD デジタル 教科書体 N-B" panose="02020700000000000000" pitchFamily="17" charset="-128"/>
              </a:rPr>
              <a:t>」２つのアプローチ</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　</a:t>
            </a:r>
            <a:r>
              <a:rPr lang="ja-JP" altLang="en-US" dirty="0">
                <a:latin typeface="UD デジタル 教科書体 N-B" panose="02020700000000000000" pitchFamily="17" charset="-128"/>
                <a:ea typeface="UD デジタル 教科書体 N-B" panose="02020700000000000000" pitchFamily="17" charset="-128"/>
              </a:rPr>
              <a:t>家庭内の変化を早期にキャッチし、支援機関等へつなぐ仕組みづくり</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相談者の来所が中断したり、本人や家族のニーズが見えず終結になるなど、相談者と支援者のつながりが途絶えてしまうことがないような仕組みづくり</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　</a:t>
            </a: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10" name="正方形/長方形 9">
            <a:extLst>
              <a:ext uri="{FF2B5EF4-FFF2-40B4-BE49-F238E27FC236}">
                <a16:creationId xmlns:a16="http://schemas.microsoft.com/office/drawing/2014/main" id="{7BB58D6B-44AA-4609-847E-EFD366BCBC26}"/>
              </a:ext>
            </a:extLst>
          </p:cNvPr>
          <p:cNvSpPr/>
          <p:nvPr/>
        </p:nvSpPr>
        <p:spPr>
          <a:xfrm>
            <a:off x="8031357" y="4345591"/>
            <a:ext cx="1926921" cy="10192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正方形/長方形 13">
            <a:extLst>
              <a:ext uri="{FF2B5EF4-FFF2-40B4-BE49-F238E27FC236}">
                <a16:creationId xmlns:a16="http://schemas.microsoft.com/office/drawing/2014/main" id="{427F0202-CC15-4C7D-BF9F-61F118E991DA}"/>
              </a:ext>
            </a:extLst>
          </p:cNvPr>
          <p:cNvSpPr/>
          <p:nvPr/>
        </p:nvSpPr>
        <p:spPr>
          <a:xfrm>
            <a:off x="3677820" y="4740701"/>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0444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758301" y="593383"/>
            <a:ext cx="10515600" cy="1325563"/>
          </a:xfrm>
        </p:spPr>
        <p:txBody>
          <a:bodyPr/>
          <a:lstStyle/>
          <a:p>
            <a:r>
              <a:rPr lang="ja-JP" altLang="en-US" dirty="0">
                <a:latin typeface="UD デジタル 教科書体 N-B" panose="02020700000000000000" pitchFamily="17" charset="-128"/>
                <a:ea typeface="UD デジタル 教科書体 N-B" panose="02020700000000000000" pitchFamily="17" charset="-128"/>
              </a:rPr>
              <a:t>湖南市</a:t>
            </a:r>
            <a:r>
              <a:rPr kumimoji="1" lang="ja-JP" altLang="en-US" dirty="0">
                <a:latin typeface="UD デジタル 教科書体 N-B" panose="02020700000000000000" pitchFamily="17" charset="-128"/>
                <a:ea typeface="UD デジタル 教科書体 N-B" panose="02020700000000000000" pitchFamily="17" charset="-128"/>
              </a:rPr>
              <a:t>ひきこもり支援の重視すべき視点</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199" y="1988598"/>
            <a:ext cx="10515600" cy="4149735"/>
          </a:xfrm>
        </p:spPr>
        <p:txBody>
          <a:bodyPr>
            <a:normAutofit/>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▶アウトリーチ支援の充実</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息の長い支援ができる仕組みづくり</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▶ひきこもり状態を長期化させない視点</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・ひきこもり状態の予兆を早期に把握</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・先を急がない継続可能なアプローチ</a:t>
            </a:r>
            <a:endParaRPr lang="en-US" altLang="ja-JP" dirty="0">
              <a:latin typeface="UD デジタル 教科書体 N-B" panose="02020700000000000000" pitchFamily="17" charset="-128"/>
              <a:ea typeface="UD デジタル 教科書体 N-B" panose="02020700000000000000" pitchFamily="17" charset="-128"/>
            </a:endParaRPr>
          </a:p>
        </p:txBody>
      </p:sp>
      <p:sp>
        <p:nvSpPr>
          <p:cNvPr id="10" name="正方形/長方形 9">
            <a:extLst>
              <a:ext uri="{FF2B5EF4-FFF2-40B4-BE49-F238E27FC236}">
                <a16:creationId xmlns:a16="http://schemas.microsoft.com/office/drawing/2014/main" id="{7BB58D6B-44AA-4609-847E-EFD366BCBC26}"/>
              </a:ext>
            </a:extLst>
          </p:cNvPr>
          <p:cNvSpPr/>
          <p:nvPr/>
        </p:nvSpPr>
        <p:spPr>
          <a:xfrm>
            <a:off x="8031357" y="4345591"/>
            <a:ext cx="1926921" cy="10192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正方形/長方形 13">
            <a:extLst>
              <a:ext uri="{FF2B5EF4-FFF2-40B4-BE49-F238E27FC236}">
                <a16:creationId xmlns:a16="http://schemas.microsoft.com/office/drawing/2014/main" id="{427F0202-CC15-4C7D-BF9F-61F118E991DA}"/>
              </a:ext>
            </a:extLst>
          </p:cNvPr>
          <p:cNvSpPr/>
          <p:nvPr/>
        </p:nvSpPr>
        <p:spPr>
          <a:xfrm>
            <a:off x="3677820" y="4740701"/>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84263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758301" y="593383"/>
            <a:ext cx="10515600" cy="1325563"/>
          </a:xfrm>
        </p:spPr>
        <p:txBody>
          <a:bodyPr/>
          <a:lstStyle/>
          <a:p>
            <a:r>
              <a:rPr lang="ja-JP" altLang="en-US" dirty="0">
                <a:latin typeface="UD デジタル 教科書体 N-B" panose="02020700000000000000" pitchFamily="17" charset="-128"/>
                <a:ea typeface="UD デジタル 教科書体 N-B" panose="02020700000000000000" pitchFamily="17" charset="-128"/>
              </a:rPr>
              <a:t>湖南市</a:t>
            </a:r>
            <a:r>
              <a:rPr kumimoji="1" lang="ja-JP" altLang="en-US" dirty="0">
                <a:latin typeface="UD デジタル 教科書体 N-B" panose="02020700000000000000" pitchFamily="17" charset="-128"/>
                <a:ea typeface="UD デジタル 教科書体 N-B" panose="02020700000000000000" pitchFamily="17" charset="-128"/>
              </a:rPr>
              <a:t>ひきこもり支援の重視すべき視点</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a:xfrm>
            <a:off x="838199" y="1988598"/>
            <a:ext cx="10515600" cy="4149735"/>
          </a:xfrm>
        </p:spPr>
        <p:txBody>
          <a:bodyPr>
            <a:normAutofit/>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▶「専門的支援」と「側面的支援」</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ひきこもり状態理解、アセスメント、見立て、医療の必要性の判断に加え、家族全体を捉えた課題や支援の方向性の検討</a:t>
            </a: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a:t>
            </a:r>
            <a:r>
              <a:rPr kumimoji="1" lang="ja-JP" altLang="en-US" dirty="0">
                <a:solidFill>
                  <a:srgbClr val="FF0000"/>
                </a:solidFill>
                <a:latin typeface="UD デジタル 教科書体 N-B" panose="02020700000000000000" pitchFamily="17" charset="-128"/>
                <a:ea typeface="UD デジタル 教科書体 N-B" panose="02020700000000000000" pitchFamily="17" charset="-128"/>
              </a:rPr>
              <a:t>滋賀県ひきこもり支援専門家チームの活用</a:t>
            </a:r>
            <a:endParaRPr kumimoji="1"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　 多角的な見地から専門的観点で助言をいただく。</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marL="0" indent="0">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p:txBody>
      </p:sp>
      <p:sp>
        <p:nvSpPr>
          <p:cNvPr id="10" name="正方形/長方形 9">
            <a:extLst>
              <a:ext uri="{FF2B5EF4-FFF2-40B4-BE49-F238E27FC236}">
                <a16:creationId xmlns:a16="http://schemas.microsoft.com/office/drawing/2014/main" id="{7BB58D6B-44AA-4609-847E-EFD366BCBC26}"/>
              </a:ext>
            </a:extLst>
          </p:cNvPr>
          <p:cNvSpPr/>
          <p:nvPr/>
        </p:nvSpPr>
        <p:spPr>
          <a:xfrm>
            <a:off x="8031357" y="4345591"/>
            <a:ext cx="1926921" cy="10192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正方形/長方形 13">
            <a:extLst>
              <a:ext uri="{FF2B5EF4-FFF2-40B4-BE49-F238E27FC236}">
                <a16:creationId xmlns:a16="http://schemas.microsoft.com/office/drawing/2014/main" id="{427F0202-CC15-4C7D-BF9F-61F118E991DA}"/>
              </a:ext>
            </a:extLst>
          </p:cNvPr>
          <p:cNvSpPr/>
          <p:nvPr/>
        </p:nvSpPr>
        <p:spPr>
          <a:xfrm>
            <a:off x="3677820" y="4740701"/>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81263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900344" y="600944"/>
            <a:ext cx="10515600" cy="1325563"/>
          </a:xfrm>
        </p:spPr>
        <p:txBody>
          <a:bodyPr/>
          <a:lstStyle/>
          <a:p>
            <a:r>
              <a:rPr lang="ja-JP" altLang="en-US" dirty="0">
                <a:latin typeface="UD デジタル 教科書体 N-B" panose="02020700000000000000" pitchFamily="17" charset="-128"/>
                <a:ea typeface="UD デジタル 教科書体 N-B" panose="02020700000000000000" pitchFamily="17" charset="-128"/>
              </a:rPr>
              <a:t>湖南市</a:t>
            </a:r>
            <a:r>
              <a:rPr kumimoji="1" lang="ja-JP" altLang="en-US" dirty="0">
                <a:latin typeface="UD デジタル 教科書体 N-B" panose="02020700000000000000" pitchFamily="17" charset="-128"/>
                <a:ea typeface="UD デジタル 教科書体 N-B" panose="02020700000000000000" pitchFamily="17" charset="-128"/>
              </a:rPr>
              <a:t>ひきこもり支援</a:t>
            </a:r>
            <a:r>
              <a:rPr lang="ja-JP" altLang="en-US" dirty="0">
                <a:latin typeface="UD デジタル 教科書体 N-B" panose="02020700000000000000" pitchFamily="17" charset="-128"/>
                <a:ea typeface="UD デジタル 教科書体 N-B" panose="02020700000000000000" pitchFamily="17" charset="-128"/>
              </a:rPr>
              <a:t>の目指す姿</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10" name="正方形/長方形 9">
            <a:extLst>
              <a:ext uri="{FF2B5EF4-FFF2-40B4-BE49-F238E27FC236}">
                <a16:creationId xmlns:a16="http://schemas.microsoft.com/office/drawing/2014/main" id="{7BB58D6B-44AA-4609-847E-EFD366BCBC26}"/>
              </a:ext>
            </a:extLst>
          </p:cNvPr>
          <p:cNvSpPr/>
          <p:nvPr/>
        </p:nvSpPr>
        <p:spPr>
          <a:xfrm>
            <a:off x="8031357" y="4345591"/>
            <a:ext cx="1926921" cy="10192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正方形/長方形 13">
            <a:extLst>
              <a:ext uri="{FF2B5EF4-FFF2-40B4-BE49-F238E27FC236}">
                <a16:creationId xmlns:a16="http://schemas.microsoft.com/office/drawing/2014/main" id="{427F0202-CC15-4C7D-BF9F-61F118E991DA}"/>
              </a:ext>
            </a:extLst>
          </p:cNvPr>
          <p:cNvSpPr/>
          <p:nvPr/>
        </p:nvSpPr>
        <p:spPr>
          <a:xfrm>
            <a:off x="3677820" y="4740701"/>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7C80C077-7BC9-461D-A838-678C52E57465}"/>
              </a:ext>
            </a:extLst>
          </p:cNvPr>
          <p:cNvSpPr/>
          <p:nvPr/>
        </p:nvSpPr>
        <p:spPr>
          <a:xfrm>
            <a:off x="1494530" y="4528734"/>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DCB97792-1A8B-4680-ACF8-48B079762D8F}"/>
              </a:ext>
            </a:extLst>
          </p:cNvPr>
          <p:cNvSpPr/>
          <p:nvPr/>
        </p:nvSpPr>
        <p:spPr>
          <a:xfrm>
            <a:off x="1784411" y="2117886"/>
            <a:ext cx="8324787" cy="1526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latin typeface="UD デジタル 教科書体 N-B" panose="02020700000000000000" pitchFamily="17" charset="-128"/>
                <a:ea typeface="UD デジタル 教科書体 N-B" panose="02020700000000000000" pitchFamily="17" charset="-128"/>
              </a:rPr>
              <a:t>多様な価値観や自分らしい生き方が認められ、</a:t>
            </a:r>
            <a:endParaRPr kumimoji="1" lang="en-US" altLang="ja-JP" sz="2800" dirty="0">
              <a:latin typeface="UD デジタル 教科書体 N-B" panose="02020700000000000000" pitchFamily="17" charset="-128"/>
              <a:ea typeface="UD デジタル 教科書体 N-B" panose="02020700000000000000" pitchFamily="17" charset="-128"/>
            </a:endParaRPr>
          </a:p>
          <a:p>
            <a:pPr algn="ctr"/>
            <a:r>
              <a:rPr kumimoji="1" lang="ja-JP" altLang="en-US" sz="2800" dirty="0">
                <a:latin typeface="UD デジタル 教科書体 N-B" panose="02020700000000000000" pitchFamily="17" charset="-128"/>
                <a:ea typeface="UD デジタル 教科書体 N-B" panose="02020700000000000000" pitchFamily="17" charset="-128"/>
              </a:rPr>
              <a:t>希望を持って安心して暮らしていける社会</a:t>
            </a:r>
          </a:p>
        </p:txBody>
      </p:sp>
      <p:sp>
        <p:nvSpPr>
          <p:cNvPr id="5" name="矢印: 上 4">
            <a:extLst>
              <a:ext uri="{FF2B5EF4-FFF2-40B4-BE49-F238E27FC236}">
                <a16:creationId xmlns:a16="http://schemas.microsoft.com/office/drawing/2014/main" id="{788A58C3-8D55-4853-A4A2-5CC9689B24DB}"/>
              </a:ext>
            </a:extLst>
          </p:cNvPr>
          <p:cNvSpPr/>
          <p:nvPr/>
        </p:nvSpPr>
        <p:spPr>
          <a:xfrm>
            <a:off x="5002641" y="3808468"/>
            <a:ext cx="1047565" cy="56817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1CB63D7C-4273-46E4-8359-058C42B8B03D}"/>
              </a:ext>
            </a:extLst>
          </p:cNvPr>
          <p:cNvSpPr/>
          <p:nvPr/>
        </p:nvSpPr>
        <p:spPr>
          <a:xfrm>
            <a:off x="1784411" y="4720113"/>
            <a:ext cx="8324787" cy="1526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UD デジタル 教科書体 N-B" panose="02020700000000000000" pitchFamily="17" charset="-128"/>
                <a:ea typeface="UD デジタル 教科書体 N-B" panose="02020700000000000000" pitchFamily="17" charset="-128"/>
              </a:rPr>
              <a:t>ひきこもり状態にある方やその家族が、</a:t>
            </a:r>
            <a:endParaRPr lang="en-US" altLang="ja-JP" sz="2800" dirty="0">
              <a:latin typeface="UD デジタル 教科書体 N-B" panose="02020700000000000000" pitchFamily="17" charset="-128"/>
              <a:ea typeface="UD デジタル 教科書体 N-B" panose="02020700000000000000" pitchFamily="17" charset="-128"/>
            </a:endParaRPr>
          </a:p>
          <a:p>
            <a:pPr algn="ctr"/>
            <a:r>
              <a:rPr lang="ja-JP" altLang="en-US" sz="2800" dirty="0">
                <a:latin typeface="UD デジタル 教科書体 N-B" panose="02020700000000000000" pitchFamily="17" charset="-128"/>
                <a:ea typeface="UD デジタル 教科書体 N-B" panose="02020700000000000000" pitchFamily="17" charset="-128"/>
              </a:rPr>
              <a:t>地域の中で孤立することなく、</a:t>
            </a:r>
            <a:endParaRPr lang="en-US" altLang="ja-JP" sz="2800" dirty="0">
              <a:latin typeface="UD デジタル 教科書体 N-B" panose="02020700000000000000" pitchFamily="17" charset="-128"/>
              <a:ea typeface="UD デジタル 教科書体 N-B" panose="02020700000000000000" pitchFamily="17" charset="-128"/>
            </a:endParaRPr>
          </a:p>
          <a:p>
            <a:pPr algn="ctr"/>
            <a:r>
              <a:rPr lang="ja-JP" altLang="en-US" sz="2800" dirty="0">
                <a:latin typeface="UD デジタル 教科書体 N-B" panose="02020700000000000000" pitchFamily="17" charset="-128"/>
                <a:ea typeface="UD デジタル 教科書体 N-B" panose="02020700000000000000" pitchFamily="17" charset="-128"/>
              </a:rPr>
              <a:t>その人らしく生活できるよう</a:t>
            </a:r>
            <a:r>
              <a:rPr lang="ja-JP" altLang="en-US" sz="2800" u="sng" dirty="0">
                <a:solidFill>
                  <a:schemeClr val="bg1"/>
                </a:solidFill>
                <a:latin typeface="UD デジタル 教科書体 N-B" panose="02020700000000000000" pitchFamily="17" charset="-128"/>
                <a:ea typeface="UD デジタル 教科書体 N-B" panose="02020700000000000000" pitchFamily="17" charset="-128"/>
              </a:rPr>
              <a:t>つながり続ける</a:t>
            </a:r>
            <a:endParaRPr kumimoji="1" lang="en-US" altLang="ja-JP" sz="2800" u="sng"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720722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900344" y="600944"/>
            <a:ext cx="10515600" cy="1325563"/>
          </a:xfrm>
        </p:spPr>
        <p:txBody>
          <a:bodyPr/>
          <a:lstStyle/>
          <a:p>
            <a:r>
              <a:rPr lang="ja-JP" altLang="en-US" dirty="0">
                <a:latin typeface="UD デジタル 教科書体 N-B" panose="02020700000000000000" pitchFamily="17" charset="-128"/>
                <a:ea typeface="UD デジタル 教科書体 N-B" panose="02020700000000000000" pitchFamily="17" charset="-128"/>
              </a:rPr>
              <a:t>湖南市</a:t>
            </a:r>
            <a:r>
              <a:rPr kumimoji="1" lang="ja-JP" altLang="en-US" dirty="0">
                <a:latin typeface="UD デジタル 教科書体 N-B" panose="02020700000000000000" pitchFamily="17" charset="-128"/>
                <a:ea typeface="UD デジタル 教科書体 N-B" panose="02020700000000000000" pitchFamily="17" charset="-128"/>
              </a:rPr>
              <a:t>ひきこもり支援</a:t>
            </a:r>
            <a:r>
              <a:rPr lang="ja-JP" altLang="en-US" dirty="0">
                <a:latin typeface="UD デジタル 教科書体 N-B" panose="02020700000000000000" pitchFamily="17" charset="-128"/>
                <a:ea typeface="UD デジタル 教科書体 N-B" panose="02020700000000000000" pitchFamily="17" charset="-128"/>
              </a:rPr>
              <a:t>の目指す姿</a:t>
            </a:r>
            <a:endParaRPr kumimoji="1" lang="ja-JP" altLang="en-US" dirty="0">
              <a:latin typeface="UD デジタル 教科書体 N-B" panose="02020700000000000000" pitchFamily="17" charset="-128"/>
              <a:ea typeface="UD デジタル 教科書体 N-B" panose="02020700000000000000" pitchFamily="17" charset="-128"/>
            </a:endParaRPr>
          </a:p>
        </p:txBody>
      </p:sp>
      <p:sp>
        <p:nvSpPr>
          <p:cNvPr id="10" name="正方形/長方形 9">
            <a:extLst>
              <a:ext uri="{FF2B5EF4-FFF2-40B4-BE49-F238E27FC236}">
                <a16:creationId xmlns:a16="http://schemas.microsoft.com/office/drawing/2014/main" id="{7BB58D6B-44AA-4609-847E-EFD366BCBC26}"/>
              </a:ext>
            </a:extLst>
          </p:cNvPr>
          <p:cNvSpPr/>
          <p:nvPr/>
        </p:nvSpPr>
        <p:spPr>
          <a:xfrm>
            <a:off x="8031357" y="4345591"/>
            <a:ext cx="1926921" cy="10192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正方形/長方形 13">
            <a:extLst>
              <a:ext uri="{FF2B5EF4-FFF2-40B4-BE49-F238E27FC236}">
                <a16:creationId xmlns:a16="http://schemas.microsoft.com/office/drawing/2014/main" id="{427F0202-CC15-4C7D-BF9F-61F118E991DA}"/>
              </a:ext>
            </a:extLst>
          </p:cNvPr>
          <p:cNvSpPr/>
          <p:nvPr/>
        </p:nvSpPr>
        <p:spPr>
          <a:xfrm>
            <a:off x="3677820" y="4740701"/>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7C80C077-7BC9-461D-A838-678C52E57465}"/>
              </a:ext>
            </a:extLst>
          </p:cNvPr>
          <p:cNvSpPr/>
          <p:nvPr/>
        </p:nvSpPr>
        <p:spPr>
          <a:xfrm>
            <a:off x="1494530" y="4528734"/>
            <a:ext cx="1526959" cy="86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DCB97792-1A8B-4680-ACF8-48B079762D8F}"/>
              </a:ext>
            </a:extLst>
          </p:cNvPr>
          <p:cNvSpPr/>
          <p:nvPr/>
        </p:nvSpPr>
        <p:spPr>
          <a:xfrm>
            <a:off x="1784411" y="1695636"/>
            <a:ext cx="8324787" cy="1949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latin typeface="UD デジタル 教科書体 N-B" panose="02020700000000000000" pitchFamily="17" charset="-128"/>
                <a:ea typeface="UD デジタル 教科書体 N-B" panose="02020700000000000000" pitchFamily="17" charset="-128"/>
              </a:rPr>
              <a:t>自　律</a:t>
            </a:r>
            <a:endParaRPr kumimoji="1" lang="en-US" altLang="ja-JP" sz="3600" dirty="0">
              <a:latin typeface="UD デジタル 教科書体 N-B" panose="02020700000000000000" pitchFamily="17" charset="-128"/>
              <a:ea typeface="UD デジタル 教科書体 N-B" panose="02020700000000000000" pitchFamily="17" charset="-128"/>
            </a:endParaRPr>
          </a:p>
          <a:p>
            <a:r>
              <a:rPr lang="ja-JP" altLang="en-US" sz="2400" dirty="0">
                <a:latin typeface="UD デジタル 教科書体 N-B" panose="02020700000000000000" pitchFamily="17" charset="-128"/>
                <a:ea typeface="UD デジタル 教科書体 N-B" panose="02020700000000000000" pitchFamily="17" charset="-128"/>
              </a:rPr>
              <a:t>　本人のペースに合わせながら、本人とその家族が自らの意思により、自身が目指す生き方や社会との関わり方等を決めていくことができるようになる</a:t>
            </a:r>
            <a:endParaRPr kumimoji="1" lang="ja-JP" altLang="en-US" sz="2400" dirty="0">
              <a:latin typeface="UD デジタル 教科書体 N-B" panose="02020700000000000000" pitchFamily="17" charset="-128"/>
              <a:ea typeface="UD デジタル 教科書体 N-B" panose="02020700000000000000" pitchFamily="17" charset="-128"/>
            </a:endParaRPr>
          </a:p>
        </p:txBody>
      </p:sp>
      <p:sp>
        <p:nvSpPr>
          <p:cNvPr id="5" name="矢印: 上 4">
            <a:extLst>
              <a:ext uri="{FF2B5EF4-FFF2-40B4-BE49-F238E27FC236}">
                <a16:creationId xmlns:a16="http://schemas.microsoft.com/office/drawing/2014/main" id="{788A58C3-8D55-4853-A4A2-5CC9689B24DB}"/>
              </a:ext>
            </a:extLst>
          </p:cNvPr>
          <p:cNvSpPr/>
          <p:nvPr/>
        </p:nvSpPr>
        <p:spPr>
          <a:xfrm>
            <a:off x="5423020" y="3711133"/>
            <a:ext cx="1047565" cy="56817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1CB63D7C-4273-46E4-8359-058C42B8B03D}"/>
              </a:ext>
            </a:extLst>
          </p:cNvPr>
          <p:cNvSpPr/>
          <p:nvPr/>
        </p:nvSpPr>
        <p:spPr>
          <a:xfrm>
            <a:off x="1784411" y="4483208"/>
            <a:ext cx="8324787" cy="1526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latin typeface="UD デジタル 教科書体 N-B" panose="02020700000000000000" pitchFamily="17" charset="-128"/>
                <a:ea typeface="UD デジタル 教科書体 N-B" panose="02020700000000000000" pitchFamily="17" charset="-128"/>
              </a:rPr>
              <a:t>自　立</a:t>
            </a:r>
            <a:endParaRPr kumimoji="1" lang="en-US" altLang="ja-JP" sz="3600" dirty="0">
              <a:latin typeface="UD デジタル 教科書体 N-B" panose="02020700000000000000" pitchFamily="17" charset="-128"/>
              <a:ea typeface="UD デジタル 教科書体 N-B" panose="02020700000000000000" pitchFamily="17" charset="-128"/>
            </a:endParaRPr>
          </a:p>
          <a:p>
            <a:r>
              <a:rPr kumimoji="1" lang="ja-JP" altLang="en-US" sz="2400" dirty="0">
                <a:latin typeface="UD デジタル 教科書体 N-B" panose="02020700000000000000" pitchFamily="17" charset="-128"/>
                <a:ea typeface="UD デジタル 教科書体 N-B" panose="02020700000000000000" pitchFamily="17" charset="-128"/>
              </a:rPr>
              <a:t>　一人ひとりの背景や心情をとらえずに社会参加や就労のみを求める</a:t>
            </a:r>
            <a:endParaRPr kumimoji="1" lang="en-US" altLang="ja-JP" sz="2400" dirty="0">
              <a:latin typeface="UD デジタル 教科書体 N-B" panose="02020700000000000000" pitchFamily="17" charset="-128"/>
              <a:ea typeface="UD デジタル 教科書体 N-B" panose="02020700000000000000" pitchFamily="17" charset="-128"/>
            </a:endParaRPr>
          </a:p>
        </p:txBody>
      </p:sp>
      <p:sp>
        <p:nvSpPr>
          <p:cNvPr id="3" name="正方形/長方形 2">
            <a:extLst>
              <a:ext uri="{FF2B5EF4-FFF2-40B4-BE49-F238E27FC236}">
                <a16:creationId xmlns:a16="http://schemas.microsoft.com/office/drawing/2014/main" id="{571DD19F-9A7F-4AFC-B857-7FE5AB9AA09D}"/>
              </a:ext>
            </a:extLst>
          </p:cNvPr>
          <p:cNvSpPr/>
          <p:nvPr/>
        </p:nvSpPr>
        <p:spPr>
          <a:xfrm>
            <a:off x="4705165" y="6257056"/>
            <a:ext cx="5184559" cy="4406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ひきこもり支援ハンドブック（</a:t>
            </a:r>
            <a:r>
              <a:rPr kumimoji="1" lang="en-US" altLang="ja-JP" dirty="0">
                <a:solidFill>
                  <a:schemeClr val="tx1"/>
                </a:solidFill>
              </a:rPr>
              <a:t>2025</a:t>
            </a:r>
            <a:r>
              <a:rPr kumimoji="1" lang="ja-JP" altLang="en-US" dirty="0">
                <a:solidFill>
                  <a:schemeClr val="tx1"/>
                </a:solidFill>
              </a:rPr>
              <a:t>年改訂）</a:t>
            </a:r>
          </a:p>
        </p:txBody>
      </p:sp>
    </p:spTree>
    <p:extLst>
      <p:ext uri="{BB962C8B-B14F-4D97-AF65-F5344CB8AC3E}">
        <p14:creationId xmlns:p14="http://schemas.microsoft.com/office/powerpoint/2010/main" val="2144905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40ADBB-2749-4A0E-8D6F-718A1848BFF5}"/>
              </a:ext>
            </a:extLst>
          </p:cNvPr>
          <p:cNvSpPr>
            <a:spLocks noGrp="1"/>
          </p:cNvSpPr>
          <p:nvPr>
            <p:ph type="title"/>
          </p:nvPr>
        </p:nvSpPr>
        <p:spPr>
          <a:xfrm>
            <a:off x="1751892" y="688980"/>
            <a:ext cx="8688215" cy="607617"/>
          </a:xfrm>
        </p:spPr>
        <p:txBody>
          <a:bodyPr>
            <a:noAutofit/>
          </a:bodyPr>
          <a:lstStyle/>
          <a:p>
            <a:r>
              <a:rPr lang="ja-JP" altLang="en-US" sz="2800" dirty="0">
                <a:latin typeface="UD デジタル 教科書体 N-B" panose="02020700000000000000" pitchFamily="17" charset="-128"/>
                <a:ea typeface="UD デジタル 教科書体 N-B" panose="02020700000000000000" pitchFamily="17" charset="-128"/>
              </a:rPr>
              <a:t>ひきこもり推計数（湖南市）</a:t>
            </a:r>
          </a:p>
        </p:txBody>
      </p:sp>
      <p:sp>
        <p:nvSpPr>
          <p:cNvPr id="3" name="四角形: 角を丸くする 2">
            <a:extLst>
              <a:ext uri="{FF2B5EF4-FFF2-40B4-BE49-F238E27FC236}">
                <a16:creationId xmlns:a16="http://schemas.microsoft.com/office/drawing/2014/main" id="{80ECD1A6-5C19-485A-A502-A31995EE3BA2}"/>
              </a:ext>
            </a:extLst>
          </p:cNvPr>
          <p:cNvSpPr/>
          <p:nvPr/>
        </p:nvSpPr>
        <p:spPr>
          <a:xfrm>
            <a:off x="2032000" y="5110792"/>
            <a:ext cx="7239000" cy="425211"/>
          </a:xfrm>
          <a:prstGeom prst="roundRect">
            <a:avLst/>
          </a:prstGeom>
          <a:solidFill>
            <a:srgbClr val="EEEA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湖南市のひきこもり推計数＝およそ</a:t>
            </a:r>
            <a:r>
              <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660</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 name="図 9">
            <a:extLst>
              <a:ext uri="{FF2B5EF4-FFF2-40B4-BE49-F238E27FC236}">
                <a16:creationId xmlns:a16="http://schemas.microsoft.com/office/drawing/2014/main" id="{18BEBE05-A982-42EA-A330-B3FEC61E8A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2467" y="1357022"/>
            <a:ext cx="7402286" cy="122690"/>
          </a:xfrm>
          <a:prstGeom prst="rect">
            <a:avLst/>
          </a:prstGeom>
        </p:spPr>
      </p:pic>
      <p:sp>
        <p:nvSpPr>
          <p:cNvPr id="5" name="テキスト ボックス 4">
            <a:extLst>
              <a:ext uri="{FF2B5EF4-FFF2-40B4-BE49-F238E27FC236}">
                <a16:creationId xmlns:a16="http://schemas.microsoft.com/office/drawing/2014/main" id="{E5963F5F-3DFA-4965-BD4D-D82F1BBDA872}"/>
              </a:ext>
            </a:extLst>
          </p:cNvPr>
          <p:cNvSpPr txBox="1"/>
          <p:nvPr/>
        </p:nvSpPr>
        <p:spPr>
          <a:xfrm>
            <a:off x="6096000" y="4295001"/>
            <a:ext cx="3885396" cy="276999"/>
          </a:xfrm>
          <a:prstGeom prst="rect">
            <a:avLst/>
          </a:prstGeom>
          <a:noFill/>
        </p:spPr>
        <p:txBody>
          <a:bodyPr wrap="square" rtlCol="0">
            <a:spAutoFit/>
          </a:bodyPr>
          <a:lstStyle/>
          <a:p>
            <a:r>
              <a:rPr lang="en-US" altLang="ja-JP" sz="1200" dirty="0"/>
              <a:t>※</a:t>
            </a:r>
            <a:r>
              <a:rPr lang="ja-JP" altLang="en-US" sz="1200" dirty="0"/>
              <a:t>　対象年齢人口</a:t>
            </a:r>
            <a:r>
              <a:rPr lang="en-US" altLang="ja-JP" sz="1200" dirty="0"/>
              <a:t>×2.02</a:t>
            </a:r>
            <a:r>
              <a:rPr lang="ja-JP" altLang="en-US" sz="1200" dirty="0"/>
              <a:t>％で算出。</a:t>
            </a:r>
          </a:p>
        </p:txBody>
      </p:sp>
      <p:sp>
        <p:nvSpPr>
          <p:cNvPr id="4" name="正方形/長方形 3">
            <a:extLst>
              <a:ext uri="{FF2B5EF4-FFF2-40B4-BE49-F238E27FC236}">
                <a16:creationId xmlns:a16="http://schemas.microsoft.com/office/drawing/2014/main" id="{B1D1E032-3D3D-4BA0-A195-B40CDF1260DB}"/>
              </a:ext>
            </a:extLst>
          </p:cNvPr>
          <p:cNvSpPr/>
          <p:nvPr/>
        </p:nvSpPr>
        <p:spPr>
          <a:xfrm>
            <a:off x="2023533" y="2147754"/>
            <a:ext cx="6832600" cy="17562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p>
          <a:p>
            <a:r>
              <a:rPr kumimoji="1" lang="ja-JP" altLang="en-US" sz="2400" dirty="0"/>
              <a:t>対象人口：</a:t>
            </a:r>
            <a:r>
              <a:rPr kumimoji="1" lang="en-US" altLang="ja-JP" sz="2400" dirty="0"/>
              <a:t>15</a:t>
            </a:r>
            <a:r>
              <a:rPr kumimoji="1" lang="ja-JP" altLang="en-US" sz="2400" dirty="0"/>
              <a:t>歳～</a:t>
            </a:r>
            <a:r>
              <a:rPr kumimoji="1" lang="en-US" altLang="ja-JP" sz="2400" dirty="0"/>
              <a:t>39</a:t>
            </a:r>
            <a:r>
              <a:rPr kumimoji="1" lang="ja-JP" altLang="en-US" sz="2400" dirty="0"/>
              <a:t>歳　　</a:t>
            </a:r>
            <a:r>
              <a:rPr kumimoji="1" lang="en-US" altLang="ja-JP" sz="2400" dirty="0"/>
              <a:t>14</a:t>
            </a:r>
            <a:r>
              <a:rPr kumimoji="1" lang="ja-JP" altLang="en-US" sz="2400" dirty="0"/>
              <a:t>，</a:t>
            </a:r>
            <a:r>
              <a:rPr kumimoji="1" lang="en-US" altLang="ja-JP" sz="2400" dirty="0"/>
              <a:t>877</a:t>
            </a:r>
            <a:r>
              <a:rPr kumimoji="1" lang="ja-JP" altLang="en-US" sz="2400" dirty="0"/>
              <a:t>人</a:t>
            </a:r>
            <a:endParaRPr kumimoji="1" lang="en-US" altLang="ja-JP" sz="2400" dirty="0"/>
          </a:p>
          <a:p>
            <a:r>
              <a:rPr lang="ja-JP" altLang="en-US" sz="2400" dirty="0"/>
              <a:t>　　　　　</a:t>
            </a:r>
            <a:r>
              <a:rPr lang="en-US" altLang="ja-JP" sz="2400" dirty="0"/>
              <a:t>40</a:t>
            </a:r>
            <a:r>
              <a:rPr lang="ja-JP" altLang="en-US" sz="2400" dirty="0"/>
              <a:t>歳～</a:t>
            </a:r>
            <a:r>
              <a:rPr lang="en-US" altLang="ja-JP" sz="2400" dirty="0"/>
              <a:t>64</a:t>
            </a:r>
            <a:r>
              <a:rPr lang="ja-JP" altLang="en-US" sz="2400" dirty="0"/>
              <a:t>歳　　</a:t>
            </a:r>
            <a:r>
              <a:rPr lang="en-US" altLang="ja-JP" sz="2400" dirty="0"/>
              <a:t>18</a:t>
            </a:r>
            <a:r>
              <a:rPr lang="ja-JP" altLang="en-US" sz="2400" dirty="0"/>
              <a:t>，</a:t>
            </a:r>
            <a:r>
              <a:rPr lang="en-US" altLang="ja-JP" sz="2400" dirty="0"/>
              <a:t>237</a:t>
            </a:r>
            <a:r>
              <a:rPr lang="ja-JP" altLang="en-US" sz="2400" dirty="0"/>
              <a:t>人</a:t>
            </a:r>
            <a:endParaRPr lang="en-US" altLang="ja-JP" sz="2400" dirty="0"/>
          </a:p>
          <a:p>
            <a:r>
              <a:rPr kumimoji="1" lang="ja-JP" altLang="en-US" sz="2400" dirty="0"/>
              <a:t>　　　　　　　　</a:t>
            </a:r>
            <a:r>
              <a:rPr kumimoji="1" lang="ja-JP" altLang="en-US" sz="2400" u="sng" dirty="0"/>
              <a:t>合計　 　</a:t>
            </a:r>
            <a:r>
              <a:rPr kumimoji="1" lang="en-US" altLang="ja-JP" sz="2400" u="sng" dirty="0"/>
              <a:t>33</a:t>
            </a:r>
            <a:r>
              <a:rPr kumimoji="1" lang="ja-JP" altLang="en-US" sz="2400" u="sng" dirty="0"/>
              <a:t>，</a:t>
            </a:r>
            <a:r>
              <a:rPr kumimoji="1" lang="en-US" altLang="ja-JP" sz="2400" u="sng" dirty="0"/>
              <a:t>114</a:t>
            </a:r>
            <a:r>
              <a:rPr kumimoji="1" lang="ja-JP" altLang="en-US" sz="2400" u="sng" dirty="0"/>
              <a:t>人</a:t>
            </a:r>
            <a:endParaRPr kumimoji="1" lang="en-US" altLang="ja-JP" sz="2400" u="sng" dirty="0"/>
          </a:p>
          <a:p>
            <a:r>
              <a:rPr kumimoji="1" lang="ja-JP" altLang="en-US" sz="2400" dirty="0"/>
              <a:t>　　　</a:t>
            </a:r>
          </a:p>
        </p:txBody>
      </p:sp>
    </p:spTree>
    <p:extLst>
      <p:ext uri="{BB962C8B-B14F-4D97-AF65-F5344CB8AC3E}">
        <p14:creationId xmlns:p14="http://schemas.microsoft.com/office/powerpoint/2010/main" val="724869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40ADBB-2749-4A0E-8D6F-718A1848BFF5}"/>
              </a:ext>
            </a:extLst>
          </p:cNvPr>
          <p:cNvSpPr>
            <a:spLocks noGrp="1"/>
          </p:cNvSpPr>
          <p:nvPr>
            <p:ph type="title"/>
          </p:nvPr>
        </p:nvSpPr>
        <p:spPr>
          <a:xfrm>
            <a:off x="1739153" y="226714"/>
            <a:ext cx="8688215" cy="714206"/>
          </a:xfrm>
        </p:spPr>
        <p:txBody>
          <a:bodyPr>
            <a:noAutofit/>
          </a:bodyPr>
          <a:lstStyle/>
          <a:p>
            <a:r>
              <a:rPr lang="ja-JP" altLang="en-US" sz="2800" dirty="0">
                <a:latin typeface="UD デジタル 教科書体 N-B" panose="02020700000000000000" pitchFamily="17" charset="-128"/>
                <a:ea typeface="UD デジタル 教科書体 N-B" panose="02020700000000000000" pitchFamily="17" charset="-128"/>
              </a:rPr>
              <a:t>湖南市の相談状況からひきこもりの把握数</a:t>
            </a:r>
          </a:p>
        </p:txBody>
      </p:sp>
      <p:pic>
        <p:nvPicPr>
          <p:cNvPr id="10" name="図 9">
            <a:extLst>
              <a:ext uri="{FF2B5EF4-FFF2-40B4-BE49-F238E27FC236}">
                <a16:creationId xmlns:a16="http://schemas.microsoft.com/office/drawing/2014/main" id="{18BEBE05-A982-42EA-A330-B3FEC61E8A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9153" y="1120862"/>
            <a:ext cx="7402286" cy="122690"/>
          </a:xfrm>
          <a:prstGeom prst="rect">
            <a:avLst/>
          </a:prstGeom>
        </p:spPr>
      </p:pic>
      <p:sp>
        <p:nvSpPr>
          <p:cNvPr id="4" name="正方形/長方形 3">
            <a:extLst>
              <a:ext uri="{FF2B5EF4-FFF2-40B4-BE49-F238E27FC236}">
                <a16:creationId xmlns:a16="http://schemas.microsoft.com/office/drawing/2014/main" id="{B1D1E032-3D3D-4BA0-A195-B40CDF1260DB}"/>
              </a:ext>
            </a:extLst>
          </p:cNvPr>
          <p:cNvSpPr/>
          <p:nvPr/>
        </p:nvSpPr>
        <p:spPr>
          <a:xfrm>
            <a:off x="2032000" y="1423495"/>
            <a:ext cx="8395368" cy="48018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UD デジタル 教科書体 N-B" panose="02020700000000000000" pitchFamily="17" charset="-128"/>
                <a:ea typeface="UD デジタル 教科書体 N-B" panose="02020700000000000000" pitchFamily="17" charset="-128"/>
              </a:rPr>
              <a:t>令和５年度　庁内関係課会議より</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　　　　健康政策課（健康問題）</a:t>
            </a:r>
            <a:endParaRPr kumimoji="1"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　　　　福祉政策課（経済問題）</a:t>
            </a:r>
            <a:endParaRPr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　　　　高齢福祉課（高齢者）</a:t>
            </a:r>
            <a:endParaRPr kumimoji="1"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　　　　こども子育て応援課（子ども・親）</a:t>
            </a:r>
            <a:endParaRPr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　　　　障がい福祉課（障がいのある人）</a:t>
            </a:r>
            <a:endParaRPr kumimoji="1"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　　　　発達支援室（障がいのある子ども）</a:t>
            </a:r>
            <a:endParaRPr lang="en-US" altLang="ja-JP" dirty="0">
              <a:latin typeface="UD デジタル 教科書体 N-B" panose="02020700000000000000" pitchFamily="17" charset="-128"/>
              <a:ea typeface="UD デジタル 教科書体 N-B" panose="02020700000000000000" pitchFamily="17" charset="-128"/>
            </a:endParaRPr>
          </a:p>
          <a:p>
            <a:endParaRPr kumimoji="1"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　　</a:t>
            </a:r>
            <a:r>
              <a:rPr lang="en-US" altLang="ja-JP"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「ひきこもり」に対する法律がない中、精神保健福祉法や発達障害支援法、自殺対策基本法など、多くの法律を組合わせて、対策を行っています。　</a:t>
            </a:r>
            <a:endParaRPr kumimoji="1" lang="en-US" altLang="ja-JP" dirty="0">
              <a:latin typeface="UD デジタル 教科書体 N-B" panose="02020700000000000000" pitchFamily="17" charset="-128"/>
              <a:ea typeface="UD デジタル 教科書体 N-B" panose="02020700000000000000" pitchFamily="17" charset="-128"/>
            </a:endParaRPr>
          </a:p>
          <a:p>
            <a:endParaRPr kumimoji="1" lang="ja-JP" altLang="en-US" sz="2400" dirty="0"/>
          </a:p>
        </p:txBody>
      </p:sp>
      <p:sp>
        <p:nvSpPr>
          <p:cNvPr id="3" name="四角形: 角を丸くする 2">
            <a:extLst>
              <a:ext uri="{FF2B5EF4-FFF2-40B4-BE49-F238E27FC236}">
                <a16:creationId xmlns:a16="http://schemas.microsoft.com/office/drawing/2014/main" id="{CDDF05BA-356B-455E-A45A-56B80A36EDB7}"/>
              </a:ext>
            </a:extLst>
          </p:cNvPr>
          <p:cNvSpPr/>
          <p:nvPr/>
        </p:nvSpPr>
        <p:spPr>
          <a:xfrm>
            <a:off x="6917760" y="2417439"/>
            <a:ext cx="2582333" cy="161713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a:t>９２人</a:t>
            </a:r>
          </a:p>
        </p:txBody>
      </p:sp>
    </p:spTree>
    <p:extLst>
      <p:ext uri="{BB962C8B-B14F-4D97-AF65-F5344CB8AC3E}">
        <p14:creationId xmlns:p14="http://schemas.microsoft.com/office/powerpoint/2010/main" val="1176802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1578864" y="192024"/>
            <a:ext cx="8997696" cy="6565392"/>
            <a:chOff x="279" y="407"/>
            <a:chExt cx="5202" cy="3506"/>
          </a:xfrm>
        </p:grpSpPr>
        <p:sp>
          <p:nvSpPr>
            <p:cNvPr id="4" name="AutoShape 3"/>
            <p:cNvSpPr>
              <a:spLocks noChangeAspect="1" noChangeArrowheads="1" noTextEdit="1"/>
            </p:cNvSpPr>
            <p:nvPr/>
          </p:nvSpPr>
          <p:spPr bwMode="auto">
            <a:xfrm>
              <a:off x="279" y="407"/>
              <a:ext cx="5202" cy="3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 y="407"/>
              <a:ext cx="5205" cy="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43463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コンテンツ プレースホルダー 5">
            <a:extLst>
              <a:ext uri="{FF2B5EF4-FFF2-40B4-BE49-F238E27FC236}">
                <a16:creationId xmlns:a16="http://schemas.microsoft.com/office/drawing/2014/main" id="{B3784ED2-41E1-47CD-98EE-1817903648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69904" y="0"/>
            <a:ext cx="9852192" cy="6820749"/>
          </a:xfrm>
        </p:spPr>
      </p:pic>
      <p:sp>
        <p:nvSpPr>
          <p:cNvPr id="2" name="正方形/長方形 1">
            <a:extLst>
              <a:ext uri="{FF2B5EF4-FFF2-40B4-BE49-F238E27FC236}">
                <a16:creationId xmlns:a16="http://schemas.microsoft.com/office/drawing/2014/main" id="{A03950DB-5DED-40E6-83F3-9D616E6C90D7}"/>
              </a:ext>
            </a:extLst>
          </p:cNvPr>
          <p:cNvSpPr/>
          <p:nvPr/>
        </p:nvSpPr>
        <p:spPr>
          <a:xfrm>
            <a:off x="1811867" y="1845734"/>
            <a:ext cx="6036733" cy="4572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1478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p:cNvSpPr/>
          <p:nvPr/>
        </p:nvSpPr>
        <p:spPr>
          <a:xfrm>
            <a:off x="4940721" y="1438197"/>
            <a:ext cx="835769" cy="5384799"/>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8" name="角丸四角形 87"/>
          <p:cNvSpPr/>
          <p:nvPr/>
        </p:nvSpPr>
        <p:spPr>
          <a:xfrm>
            <a:off x="1524000" y="5421735"/>
            <a:ext cx="9053848" cy="690463"/>
          </a:xfrm>
          <a:prstGeom prst="roundRect">
            <a:avLst/>
          </a:prstGeom>
          <a:solidFill>
            <a:schemeClr val="accent2">
              <a:lumMod val="20000"/>
              <a:lumOff val="80000"/>
              <a:alpha val="40000"/>
            </a:schemeClr>
          </a:solidFill>
          <a:ln w="31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2" name="正方形/長方形 81"/>
          <p:cNvSpPr/>
          <p:nvPr/>
        </p:nvSpPr>
        <p:spPr>
          <a:xfrm>
            <a:off x="3073088" y="1431078"/>
            <a:ext cx="835769" cy="5391916"/>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1" name="正方形/長方形 80"/>
          <p:cNvSpPr/>
          <p:nvPr/>
        </p:nvSpPr>
        <p:spPr>
          <a:xfrm>
            <a:off x="4004677" y="1422951"/>
            <a:ext cx="835769" cy="5400044"/>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9" name="正方形/長方形 78"/>
          <p:cNvSpPr/>
          <p:nvPr/>
        </p:nvSpPr>
        <p:spPr>
          <a:xfrm>
            <a:off x="5881837" y="1466611"/>
            <a:ext cx="835769" cy="5356384"/>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4" name="正方形/長方形 63"/>
          <p:cNvSpPr/>
          <p:nvPr/>
        </p:nvSpPr>
        <p:spPr>
          <a:xfrm>
            <a:off x="6831494" y="1438197"/>
            <a:ext cx="835769" cy="5384799"/>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1" name="正方形/長方形 60"/>
          <p:cNvSpPr/>
          <p:nvPr/>
        </p:nvSpPr>
        <p:spPr>
          <a:xfrm>
            <a:off x="7784010" y="1471926"/>
            <a:ext cx="835769" cy="5351069"/>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7" name="正方形/長方形 56"/>
          <p:cNvSpPr/>
          <p:nvPr/>
        </p:nvSpPr>
        <p:spPr>
          <a:xfrm>
            <a:off x="8781845" y="1476313"/>
            <a:ext cx="835769" cy="5346680"/>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タイトル 3"/>
          <p:cNvSpPr>
            <a:spLocks noGrp="1"/>
          </p:cNvSpPr>
          <p:nvPr>
            <p:ph type="title"/>
          </p:nvPr>
        </p:nvSpPr>
        <p:spPr>
          <a:xfrm>
            <a:off x="3312861" y="68032"/>
            <a:ext cx="5083540" cy="648072"/>
          </a:xfrm>
          <a:solidFill>
            <a:schemeClr val="bg1"/>
          </a:solidFill>
          <a:ln w="19050">
            <a:solidFill>
              <a:schemeClr val="tx1"/>
            </a:solidFill>
          </a:ln>
        </p:spPr>
        <p:txBody>
          <a:bodyPr>
            <a:noAutofit/>
          </a:bodyPr>
          <a:lstStyle/>
          <a:p>
            <a:pPr algn="l"/>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2000" b="1" dirty="0">
                <a:latin typeface="BIZ UDPゴシック" panose="020B0400000000000000" pitchFamily="50" charset="-128"/>
                <a:ea typeface="BIZ UDPゴシック" panose="020B0400000000000000" pitchFamily="50" charset="-128"/>
                <a:cs typeface="メイリオ" panose="020B0604030504040204" pitchFamily="50" charset="-128"/>
              </a:rPr>
              <a:t>　　　ひきこもり支援施策体系図</a:t>
            </a:r>
            <a:endPar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049" name="正方形/長方形 2048"/>
          <p:cNvSpPr/>
          <p:nvPr/>
        </p:nvSpPr>
        <p:spPr>
          <a:xfrm>
            <a:off x="1678798" y="846887"/>
            <a:ext cx="8357521"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0" name="正方形/長方形 9"/>
          <p:cNvSpPr/>
          <p:nvPr/>
        </p:nvSpPr>
        <p:spPr>
          <a:xfrm>
            <a:off x="4549665" y="5367421"/>
            <a:ext cx="946604" cy="294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51" i="1" dirty="0">
              <a:solidFill>
                <a:schemeClr val="tx1"/>
              </a:solidFill>
            </a:endParaRPr>
          </a:p>
        </p:txBody>
      </p:sp>
      <p:sp>
        <p:nvSpPr>
          <p:cNvPr id="39" name="Rectangle 16"/>
          <p:cNvSpPr>
            <a:spLocks noChangeArrowheads="1"/>
          </p:cNvSpPr>
          <p:nvPr/>
        </p:nvSpPr>
        <p:spPr bwMode="auto">
          <a:xfrm>
            <a:off x="1728317" y="828015"/>
            <a:ext cx="8849532" cy="6683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5735" tIns="42867" rIns="85735" bIns="42867" anchor="ctr"/>
          <a:lstStyle/>
          <a:p>
            <a:pPr defTabSz="857229" fontAlgn="base">
              <a:spcBef>
                <a:spcPct val="0"/>
              </a:spcBef>
              <a:spcAft>
                <a:spcPct val="0"/>
              </a:spcAft>
            </a:pPr>
            <a:endParaRPr lang="en-US" altLang="ja-JP" sz="1100" dirty="0">
              <a:solidFill>
                <a:srgbClr val="000000"/>
              </a:solidFill>
            </a:endParaRPr>
          </a:p>
          <a:p>
            <a:pPr defTabSz="857229" fontAlgn="base">
              <a:spcBef>
                <a:spcPct val="0"/>
              </a:spcBef>
              <a:spcAft>
                <a:spcPct val="0"/>
              </a:spcAft>
            </a:pPr>
            <a:r>
              <a:rPr lang="ja-JP" altLang="en-US" sz="1100" dirty="0">
                <a:solidFill>
                  <a:srgbClr val="000000"/>
                </a:solidFill>
              </a:rPr>
              <a:t>　ひきこもり者と家族が、必要な相談支援を受け、個々に合った形で社会とのつながりを持ち、地域の中で孤立することなく安心して生活することができ、各圏域の中で、ひきこもり支援ネットワークが構築され、地域の中で丁寧な訪問支援活動や、地域づくりに向けた取り組みが展開できる。</a:t>
            </a:r>
          </a:p>
          <a:p>
            <a:pPr defTabSz="857229" fontAlgn="base">
              <a:spcBef>
                <a:spcPct val="0"/>
              </a:spcBef>
              <a:spcAft>
                <a:spcPct val="0"/>
              </a:spcAft>
            </a:pPr>
            <a:endParaRPr lang="en-US" altLang="ja-JP" sz="1100" dirty="0">
              <a:solidFill>
                <a:srgbClr val="000000"/>
              </a:solidFill>
            </a:endParaRPr>
          </a:p>
        </p:txBody>
      </p:sp>
      <p:sp>
        <p:nvSpPr>
          <p:cNvPr id="37" name="ホームベース 36"/>
          <p:cNvSpPr/>
          <p:nvPr/>
        </p:nvSpPr>
        <p:spPr>
          <a:xfrm>
            <a:off x="1727532" y="624791"/>
            <a:ext cx="1411133" cy="256301"/>
          </a:xfrm>
          <a:prstGeom prst="homePlate">
            <a:avLst/>
          </a:prstGeom>
          <a:solidFill>
            <a:schemeClr val="accent3">
              <a:lumMod val="40000"/>
              <a:lumOff val="60000"/>
            </a:schemeClr>
          </a:solidFill>
          <a:ln w="127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目指す姿</a:t>
            </a:r>
          </a:p>
        </p:txBody>
      </p:sp>
      <p:sp>
        <p:nvSpPr>
          <p:cNvPr id="46" name="正方形/長方形 45"/>
          <p:cNvSpPr/>
          <p:nvPr/>
        </p:nvSpPr>
        <p:spPr>
          <a:xfrm>
            <a:off x="6837728" y="1449121"/>
            <a:ext cx="826472" cy="409907"/>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相談支援</a:t>
            </a:r>
            <a:endParaRPr lang="en-US" altLang="ja-JP" sz="1100" b="1" dirty="0">
              <a:solidFill>
                <a:schemeClr val="bg1"/>
              </a:solidFill>
            </a:endParaRPr>
          </a:p>
          <a:p>
            <a:pPr algn="ctr"/>
            <a:r>
              <a:rPr lang="ja-JP" altLang="en-US" sz="1100" b="1" dirty="0">
                <a:solidFill>
                  <a:schemeClr val="bg1"/>
                </a:solidFill>
              </a:rPr>
              <a:t>事業所等</a:t>
            </a:r>
            <a:endParaRPr lang="en-US" altLang="ja-JP" sz="1100" b="1" dirty="0">
              <a:solidFill>
                <a:schemeClr val="bg1"/>
              </a:solidFill>
            </a:endParaRPr>
          </a:p>
        </p:txBody>
      </p:sp>
      <p:sp>
        <p:nvSpPr>
          <p:cNvPr id="54" name="正方形/長方形 53"/>
          <p:cNvSpPr/>
          <p:nvPr/>
        </p:nvSpPr>
        <p:spPr>
          <a:xfrm>
            <a:off x="4013703" y="1423743"/>
            <a:ext cx="840477" cy="423096"/>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市町</a:t>
            </a:r>
            <a:endParaRPr lang="en-US" altLang="ja-JP" sz="900" b="1" dirty="0">
              <a:solidFill>
                <a:schemeClr val="bg1"/>
              </a:solidFill>
            </a:endParaRPr>
          </a:p>
        </p:txBody>
      </p:sp>
      <p:sp>
        <p:nvSpPr>
          <p:cNvPr id="55" name="正方形/長方形 54"/>
          <p:cNvSpPr/>
          <p:nvPr/>
        </p:nvSpPr>
        <p:spPr>
          <a:xfrm>
            <a:off x="4940611" y="1431078"/>
            <a:ext cx="843452" cy="405620"/>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rPr>
              <a:t>市町社会</a:t>
            </a:r>
            <a:endParaRPr lang="en-US" altLang="ja-JP" sz="1000" b="1" dirty="0">
              <a:solidFill>
                <a:schemeClr val="bg1"/>
              </a:solidFill>
            </a:endParaRPr>
          </a:p>
          <a:p>
            <a:pPr algn="ctr"/>
            <a:r>
              <a:rPr lang="ja-JP" altLang="en-US" sz="1000" b="1" dirty="0">
                <a:solidFill>
                  <a:schemeClr val="bg1"/>
                </a:solidFill>
              </a:rPr>
              <a:t>福祉協議会</a:t>
            </a:r>
            <a:endParaRPr lang="en-US" altLang="ja-JP" sz="1000" b="1" dirty="0">
              <a:solidFill>
                <a:schemeClr val="bg1"/>
              </a:solidFill>
            </a:endParaRPr>
          </a:p>
        </p:txBody>
      </p:sp>
      <p:sp>
        <p:nvSpPr>
          <p:cNvPr id="56" name="正方形/長方形 55"/>
          <p:cNvSpPr/>
          <p:nvPr/>
        </p:nvSpPr>
        <p:spPr>
          <a:xfrm>
            <a:off x="7784986" y="1462748"/>
            <a:ext cx="847111" cy="411285"/>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保健所</a:t>
            </a:r>
            <a:endParaRPr lang="en-US" altLang="ja-JP" sz="1100" b="1" dirty="0">
              <a:solidFill>
                <a:schemeClr val="bg1"/>
              </a:solidFill>
            </a:endParaRPr>
          </a:p>
        </p:txBody>
      </p:sp>
      <p:sp>
        <p:nvSpPr>
          <p:cNvPr id="52" name="正方形/長方形 51"/>
          <p:cNvSpPr/>
          <p:nvPr/>
        </p:nvSpPr>
        <p:spPr>
          <a:xfrm>
            <a:off x="3072961" y="1421458"/>
            <a:ext cx="821785" cy="418263"/>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rPr>
              <a:t>民生</a:t>
            </a:r>
            <a:r>
              <a:rPr lang="ja-JP" altLang="en-US" sz="1100" b="1" dirty="0">
                <a:solidFill>
                  <a:schemeClr val="bg1"/>
                </a:solidFill>
              </a:rPr>
              <a:t>委員</a:t>
            </a:r>
            <a:r>
              <a:rPr lang="ja-JP" altLang="en-US" sz="800" b="1" dirty="0">
                <a:solidFill>
                  <a:schemeClr val="bg1"/>
                </a:solidFill>
              </a:rPr>
              <a:t>等</a:t>
            </a:r>
            <a:endParaRPr lang="en-US" altLang="ja-JP" sz="800" b="1" dirty="0">
              <a:solidFill>
                <a:schemeClr val="bg1"/>
              </a:solidFill>
            </a:endParaRPr>
          </a:p>
        </p:txBody>
      </p:sp>
      <p:sp>
        <p:nvSpPr>
          <p:cNvPr id="50" name="正方形/長方形 49"/>
          <p:cNvSpPr/>
          <p:nvPr/>
        </p:nvSpPr>
        <p:spPr>
          <a:xfrm>
            <a:off x="8744014" y="1471927"/>
            <a:ext cx="887040" cy="409907"/>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ひきこもり</a:t>
            </a:r>
            <a:endParaRPr lang="en-US" altLang="ja-JP" sz="1100" b="1" dirty="0">
              <a:solidFill>
                <a:schemeClr val="bg1"/>
              </a:solidFill>
            </a:endParaRPr>
          </a:p>
          <a:p>
            <a:pPr algn="ctr"/>
            <a:r>
              <a:rPr lang="ja-JP" altLang="en-US" sz="1100" b="1" dirty="0">
                <a:solidFill>
                  <a:schemeClr val="bg1"/>
                </a:solidFill>
              </a:rPr>
              <a:t>支援ｾﾝﾀｰ</a:t>
            </a:r>
            <a:endParaRPr lang="en-US" altLang="ja-JP" sz="1100" b="1" dirty="0">
              <a:solidFill>
                <a:schemeClr val="bg1"/>
              </a:solidFill>
            </a:endParaRPr>
          </a:p>
        </p:txBody>
      </p:sp>
      <p:sp>
        <p:nvSpPr>
          <p:cNvPr id="58" name="正方形/長方形 57"/>
          <p:cNvSpPr/>
          <p:nvPr/>
        </p:nvSpPr>
        <p:spPr>
          <a:xfrm>
            <a:off x="5886865" y="1451917"/>
            <a:ext cx="826331" cy="400044"/>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rPr>
              <a:t>滋賀県社会</a:t>
            </a:r>
            <a:endParaRPr lang="en-US" altLang="ja-JP" sz="1000" b="1" dirty="0">
              <a:solidFill>
                <a:schemeClr val="bg1"/>
              </a:solidFill>
            </a:endParaRPr>
          </a:p>
          <a:p>
            <a:pPr algn="ctr"/>
            <a:r>
              <a:rPr lang="ja-JP" altLang="en-US" sz="1000" b="1" dirty="0">
                <a:solidFill>
                  <a:schemeClr val="bg1"/>
                </a:solidFill>
              </a:rPr>
              <a:t>福祉協議会</a:t>
            </a:r>
            <a:endParaRPr lang="en-US" altLang="ja-JP" sz="1000" b="1" dirty="0">
              <a:solidFill>
                <a:schemeClr val="bg1"/>
              </a:solidFill>
            </a:endParaRPr>
          </a:p>
        </p:txBody>
      </p:sp>
      <p:sp>
        <p:nvSpPr>
          <p:cNvPr id="93" name="正方形/長方形 92"/>
          <p:cNvSpPr/>
          <p:nvPr/>
        </p:nvSpPr>
        <p:spPr>
          <a:xfrm>
            <a:off x="9722906" y="1496810"/>
            <a:ext cx="835769" cy="3100781"/>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1" name="正方形/長方形 90"/>
          <p:cNvSpPr/>
          <p:nvPr/>
        </p:nvSpPr>
        <p:spPr>
          <a:xfrm>
            <a:off x="9729531" y="1485570"/>
            <a:ext cx="813080" cy="396263"/>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民間支援団体</a:t>
            </a:r>
            <a:r>
              <a:rPr lang="ja-JP" altLang="en-US" sz="800" b="1" dirty="0">
                <a:solidFill>
                  <a:schemeClr val="bg1"/>
                </a:solidFill>
              </a:rPr>
              <a:t>等</a:t>
            </a:r>
            <a:endParaRPr lang="en-US" altLang="ja-JP" sz="800" b="1" dirty="0">
              <a:solidFill>
                <a:schemeClr val="bg1"/>
              </a:solidFill>
            </a:endParaRPr>
          </a:p>
        </p:txBody>
      </p:sp>
      <p:sp>
        <p:nvSpPr>
          <p:cNvPr id="95" name="正方形/長方形 94"/>
          <p:cNvSpPr/>
          <p:nvPr/>
        </p:nvSpPr>
        <p:spPr>
          <a:xfrm>
            <a:off x="9729533" y="4761775"/>
            <a:ext cx="835769" cy="2061219"/>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角丸四角形 7"/>
          <p:cNvSpPr/>
          <p:nvPr/>
        </p:nvSpPr>
        <p:spPr>
          <a:xfrm>
            <a:off x="1525991" y="2091544"/>
            <a:ext cx="9053848" cy="689384"/>
          </a:xfrm>
          <a:prstGeom prst="roundRect">
            <a:avLst/>
          </a:prstGeom>
          <a:solidFill>
            <a:schemeClr val="accent2">
              <a:lumMod val="20000"/>
              <a:lumOff val="80000"/>
              <a:alpha val="40000"/>
            </a:schemeClr>
          </a:solidFill>
          <a:ln w="31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9" name="正方形/長方形 48"/>
          <p:cNvSpPr/>
          <p:nvPr/>
        </p:nvSpPr>
        <p:spPr>
          <a:xfrm>
            <a:off x="6834914" y="2180798"/>
            <a:ext cx="1792679" cy="51758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身近な相談窓口</a:t>
            </a:r>
          </a:p>
        </p:txBody>
      </p:sp>
      <p:sp>
        <p:nvSpPr>
          <p:cNvPr id="69" name="正方形/長方形 68"/>
          <p:cNvSpPr/>
          <p:nvPr/>
        </p:nvSpPr>
        <p:spPr>
          <a:xfrm>
            <a:off x="8795376" y="2207243"/>
            <a:ext cx="829016" cy="47415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一次相談</a:t>
            </a:r>
            <a:endParaRPr lang="en-US" altLang="ja-JP" sz="1200" b="1" dirty="0">
              <a:solidFill>
                <a:schemeClr val="tx1"/>
              </a:solidFill>
            </a:endParaRPr>
          </a:p>
          <a:p>
            <a:pPr algn="ctr"/>
            <a:r>
              <a:rPr lang="ja-JP" altLang="en-US" sz="1200" b="1" dirty="0">
                <a:solidFill>
                  <a:schemeClr val="tx1"/>
                </a:solidFill>
              </a:rPr>
              <a:t>窓口</a:t>
            </a:r>
          </a:p>
        </p:txBody>
      </p:sp>
      <p:sp>
        <p:nvSpPr>
          <p:cNvPr id="70" name="正方形/長方形 69"/>
          <p:cNvSpPr/>
          <p:nvPr/>
        </p:nvSpPr>
        <p:spPr>
          <a:xfrm>
            <a:off x="5892122" y="2157311"/>
            <a:ext cx="824495" cy="53513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電話相談</a:t>
            </a:r>
            <a:endParaRPr lang="en-US" altLang="ja-JP" sz="1200" b="1" dirty="0">
              <a:solidFill>
                <a:schemeClr val="tx1"/>
              </a:solidFill>
            </a:endParaRPr>
          </a:p>
          <a:p>
            <a:pPr algn="ctr"/>
            <a:r>
              <a:rPr lang="ja-JP" altLang="en-US" sz="1200" b="1" dirty="0">
                <a:solidFill>
                  <a:schemeClr val="tx1"/>
                </a:solidFill>
              </a:rPr>
              <a:t>窓口</a:t>
            </a:r>
          </a:p>
        </p:txBody>
      </p:sp>
      <p:sp>
        <p:nvSpPr>
          <p:cNvPr id="3" name="正方形/長方形 2"/>
          <p:cNvSpPr/>
          <p:nvPr/>
        </p:nvSpPr>
        <p:spPr>
          <a:xfrm>
            <a:off x="1637549" y="2167926"/>
            <a:ext cx="1290099" cy="524519"/>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相談窓口</a:t>
            </a:r>
          </a:p>
        </p:txBody>
      </p:sp>
      <p:sp>
        <p:nvSpPr>
          <p:cNvPr id="84" name="角丸四角形 83"/>
          <p:cNvSpPr/>
          <p:nvPr/>
        </p:nvSpPr>
        <p:spPr>
          <a:xfrm>
            <a:off x="1530797" y="2778246"/>
            <a:ext cx="9039228" cy="1061071"/>
          </a:xfrm>
          <a:prstGeom prst="roundRect">
            <a:avLst/>
          </a:prstGeom>
          <a:solidFill>
            <a:schemeClr val="accent2">
              <a:lumMod val="20000"/>
              <a:lumOff val="80000"/>
              <a:alpha val="40000"/>
            </a:schemeClr>
          </a:solidFill>
          <a:ln w="31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 name="正方形/長方形 23"/>
          <p:cNvSpPr/>
          <p:nvPr/>
        </p:nvSpPr>
        <p:spPr>
          <a:xfrm>
            <a:off x="1651469" y="3106702"/>
            <a:ext cx="1276179" cy="524519"/>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個別支援</a:t>
            </a:r>
            <a:endParaRPr lang="en-US" altLang="ja-JP" dirty="0">
              <a:solidFill>
                <a:schemeClr val="tx1"/>
              </a:solidFill>
            </a:endParaRPr>
          </a:p>
          <a:p>
            <a:pPr algn="ctr"/>
            <a:r>
              <a:rPr lang="ja-JP" altLang="en-US" sz="1400" dirty="0">
                <a:solidFill>
                  <a:schemeClr val="tx1"/>
                </a:solidFill>
              </a:rPr>
              <a:t>当事者・家族</a:t>
            </a:r>
          </a:p>
        </p:txBody>
      </p:sp>
      <p:sp>
        <p:nvSpPr>
          <p:cNvPr id="36" name="正方形/長方形 35"/>
          <p:cNvSpPr/>
          <p:nvPr/>
        </p:nvSpPr>
        <p:spPr>
          <a:xfrm>
            <a:off x="3148712" y="2296658"/>
            <a:ext cx="697683" cy="27629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地域の</a:t>
            </a:r>
            <a:endParaRPr lang="en-US" altLang="ja-JP" sz="1000" dirty="0">
              <a:solidFill>
                <a:schemeClr val="tx1"/>
              </a:solidFill>
            </a:endParaRPr>
          </a:p>
          <a:p>
            <a:pPr algn="ctr"/>
            <a:r>
              <a:rPr lang="ja-JP" altLang="en-US" sz="1000" dirty="0">
                <a:solidFill>
                  <a:schemeClr val="tx1"/>
                </a:solidFill>
              </a:rPr>
              <a:t>見守り</a:t>
            </a:r>
            <a:endParaRPr lang="en-US" altLang="ja-JP" sz="1000" dirty="0">
              <a:solidFill>
                <a:schemeClr val="tx1"/>
              </a:solidFill>
            </a:endParaRPr>
          </a:p>
        </p:txBody>
      </p:sp>
      <p:grpSp>
        <p:nvGrpSpPr>
          <p:cNvPr id="12" name="グループ化 11"/>
          <p:cNvGrpSpPr/>
          <p:nvPr/>
        </p:nvGrpSpPr>
        <p:grpSpPr>
          <a:xfrm>
            <a:off x="6835628" y="2799731"/>
            <a:ext cx="2781984" cy="514644"/>
            <a:chOff x="5318496" y="2817976"/>
            <a:chExt cx="2696613" cy="514644"/>
          </a:xfrm>
        </p:grpSpPr>
        <p:sp>
          <p:nvSpPr>
            <p:cNvPr id="44" name="正方形/長方形 43"/>
            <p:cNvSpPr/>
            <p:nvPr/>
          </p:nvSpPr>
          <p:spPr>
            <a:xfrm>
              <a:off x="5318496" y="2817976"/>
              <a:ext cx="2696613" cy="24299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800" b="1" dirty="0">
                  <a:solidFill>
                    <a:schemeClr val="tx1"/>
                  </a:solidFill>
                </a:rPr>
                <a:t>　　</a:t>
              </a:r>
              <a:r>
                <a:rPr lang="ja-JP" altLang="en-US" sz="1000" b="1" dirty="0">
                  <a:solidFill>
                    <a:schemeClr val="tx1"/>
                  </a:solidFill>
                </a:rPr>
                <a:t>困難事例　・　家族支援　</a:t>
              </a:r>
            </a:p>
          </p:txBody>
        </p:sp>
        <p:sp>
          <p:nvSpPr>
            <p:cNvPr id="47" name="正方形/長方形 46"/>
            <p:cNvSpPr/>
            <p:nvPr/>
          </p:nvSpPr>
          <p:spPr>
            <a:xfrm>
              <a:off x="5320528" y="3092907"/>
              <a:ext cx="1726465" cy="239713"/>
            </a:xfrm>
            <a:prstGeom prst="rect">
              <a:avLst/>
            </a:prstGeom>
            <a:solidFill>
              <a:schemeClr val="accent5">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rPr>
                <a:t>アウトリーチ支援</a:t>
              </a:r>
              <a:endParaRPr lang="en-US" altLang="ja-JP" sz="1100" b="1" dirty="0">
                <a:solidFill>
                  <a:schemeClr val="tx1"/>
                </a:solidFill>
              </a:endParaRPr>
            </a:p>
          </p:txBody>
        </p:sp>
      </p:grpSp>
      <p:sp>
        <p:nvSpPr>
          <p:cNvPr id="62" name="正方形/長方形 61"/>
          <p:cNvSpPr/>
          <p:nvPr/>
        </p:nvSpPr>
        <p:spPr>
          <a:xfrm>
            <a:off x="5886864" y="2879204"/>
            <a:ext cx="814869" cy="50410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rPr>
              <a:t>家族交流会</a:t>
            </a:r>
          </a:p>
        </p:txBody>
      </p:sp>
      <p:sp>
        <p:nvSpPr>
          <p:cNvPr id="5" name="正方形/長方形 4"/>
          <p:cNvSpPr/>
          <p:nvPr/>
        </p:nvSpPr>
        <p:spPr>
          <a:xfrm>
            <a:off x="6842201" y="3346482"/>
            <a:ext cx="2775411" cy="226247"/>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医学的見立て</a:t>
            </a:r>
          </a:p>
        </p:txBody>
      </p:sp>
      <p:sp>
        <p:nvSpPr>
          <p:cNvPr id="73" name="正方形/長方形 72"/>
          <p:cNvSpPr/>
          <p:nvPr/>
        </p:nvSpPr>
        <p:spPr>
          <a:xfrm>
            <a:off x="6835903" y="3578525"/>
            <a:ext cx="828299" cy="27479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rPr>
              <a:t>医療機関</a:t>
            </a:r>
            <a:endParaRPr lang="en-US" altLang="ja-JP" sz="800" b="1" dirty="0">
              <a:solidFill>
                <a:schemeClr val="tx1"/>
              </a:solidFill>
            </a:endParaRPr>
          </a:p>
          <a:p>
            <a:pPr algn="ctr"/>
            <a:r>
              <a:rPr lang="ja-JP" altLang="en-US" sz="800" b="1" dirty="0">
                <a:solidFill>
                  <a:schemeClr val="tx1"/>
                </a:solidFill>
              </a:rPr>
              <a:t>との連携</a:t>
            </a:r>
            <a:endParaRPr lang="ja-JP" altLang="en-US" sz="800" dirty="0">
              <a:solidFill>
                <a:schemeClr val="tx1"/>
              </a:solidFill>
            </a:endParaRPr>
          </a:p>
        </p:txBody>
      </p:sp>
      <p:sp>
        <p:nvSpPr>
          <p:cNvPr id="74" name="正方形/長方形 73"/>
          <p:cNvSpPr/>
          <p:nvPr/>
        </p:nvSpPr>
        <p:spPr>
          <a:xfrm>
            <a:off x="7784784" y="3586241"/>
            <a:ext cx="847027" cy="26775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rPr>
              <a:t>精神保健</a:t>
            </a:r>
            <a:endParaRPr lang="en-US" altLang="ja-JP" sz="800" b="1" dirty="0">
              <a:solidFill>
                <a:schemeClr val="tx1"/>
              </a:solidFill>
            </a:endParaRPr>
          </a:p>
          <a:p>
            <a:pPr algn="ctr"/>
            <a:r>
              <a:rPr lang="ja-JP" altLang="en-US" sz="800" b="1" dirty="0">
                <a:solidFill>
                  <a:schemeClr val="tx1"/>
                </a:solidFill>
              </a:rPr>
              <a:t>相談の活用</a:t>
            </a:r>
            <a:endParaRPr lang="ja-JP" altLang="en-US" sz="800" dirty="0">
              <a:solidFill>
                <a:schemeClr val="tx1"/>
              </a:solidFill>
            </a:endParaRPr>
          </a:p>
        </p:txBody>
      </p:sp>
      <p:sp>
        <p:nvSpPr>
          <p:cNvPr id="75" name="正方形/長方形 74"/>
          <p:cNvSpPr/>
          <p:nvPr/>
        </p:nvSpPr>
        <p:spPr>
          <a:xfrm>
            <a:off x="8779358" y="3579729"/>
            <a:ext cx="838255" cy="24140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rPr>
              <a:t>専門家チームの活用</a:t>
            </a:r>
            <a:endParaRPr lang="ja-JP" altLang="en-US" sz="800" dirty="0">
              <a:solidFill>
                <a:schemeClr val="tx1"/>
              </a:solidFill>
            </a:endParaRPr>
          </a:p>
        </p:txBody>
      </p:sp>
      <p:sp>
        <p:nvSpPr>
          <p:cNvPr id="9" name="下矢印 8"/>
          <p:cNvSpPr/>
          <p:nvPr/>
        </p:nvSpPr>
        <p:spPr>
          <a:xfrm>
            <a:off x="2005299" y="2692445"/>
            <a:ext cx="554080" cy="414259"/>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5" name="角丸四角形 84"/>
          <p:cNvSpPr/>
          <p:nvPr/>
        </p:nvSpPr>
        <p:spPr>
          <a:xfrm>
            <a:off x="1535117" y="3835139"/>
            <a:ext cx="9053848" cy="811427"/>
          </a:xfrm>
          <a:prstGeom prst="roundRect">
            <a:avLst/>
          </a:prstGeom>
          <a:solidFill>
            <a:schemeClr val="accent2">
              <a:lumMod val="20000"/>
              <a:lumOff val="80000"/>
              <a:alpha val="40000"/>
            </a:schemeClr>
          </a:solidFill>
          <a:ln w="31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正方形/長方形 47"/>
          <p:cNvSpPr/>
          <p:nvPr/>
        </p:nvSpPr>
        <p:spPr>
          <a:xfrm>
            <a:off x="6837728" y="4027211"/>
            <a:ext cx="826472" cy="46826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サロン</a:t>
            </a:r>
          </a:p>
          <a:p>
            <a:pPr algn="ctr"/>
            <a:r>
              <a:rPr lang="ja-JP" altLang="en-US" sz="800" b="1" dirty="0">
                <a:solidFill>
                  <a:schemeClr val="accent2"/>
                </a:solidFill>
              </a:rPr>
              <a:t>交流の場</a:t>
            </a:r>
          </a:p>
        </p:txBody>
      </p:sp>
      <p:sp>
        <p:nvSpPr>
          <p:cNvPr id="53" name="正方形/長方形 52"/>
          <p:cNvSpPr/>
          <p:nvPr/>
        </p:nvSpPr>
        <p:spPr>
          <a:xfrm>
            <a:off x="4937253" y="4022079"/>
            <a:ext cx="826695" cy="51462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身近な地域</a:t>
            </a:r>
            <a:endParaRPr lang="en-US" altLang="ja-JP" sz="1000" b="1" dirty="0">
              <a:solidFill>
                <a:schemeClr val="tx1"/>
              </a:solidFill>
            </a:endParaRPr>
          </a:p>
          <a:p>
            <a:pPr algn="ctr"/>
            <a:r>
              <a:rPr lang="ja-JP" altLang="en-US" sz="1000" b="1" dirty="0">
                <a:solidFill>
                  <a:schemeClr val="tx1"/>
                </a:solidFill>
              </a:rPr>
              <a:t>の居場所</a:t>
            </a:r>
            <a:endParaRPr lang="en-US" altLang="ja-JP" sz="1000" b="1" dirty="0">
              <a:solidFill>
                <a:schemeClr val="tx1"/>
              </a:solidFill>
            </a:endParaRPr>
          </a:p>
          <a:p>
            <a:pPr algn="ctr"/>
            <a:r>
              <a:rPr lang="ja-JP" altLang="en-US" sz="800" b="1" dirty="0">
                <a:solidFill>
                  <a:schemeClr val="accent2"/>
                </a:solidFill>
              </a:rPr>
              <a:t>変わらない場</a:t>
            </a:r>
          </a:p>
        </p:txBody>
      </p:sp>
      <p:sp>
        <p:nvSpPr>
          <p:cNvPr id="65" name="正方形/長方形 64"/>
          <p:cNvSpPr/>
          <p:nvPr/>
        </p:nvSpPr>
        <p:spPr>
          <a:xfrm>
            <a:off x="8779557" y="4016453"/>
            <a:ext cx="851497" cy="50620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過渡的な</a:t>
            </a:r>
            <a:endParaRPr lang="en-US" altLang="ja-JP" sz="1000" b="1" dirty="0">
              <a:solidFill>
                <a:schemeClr val="tx1"/>
              </a:solidFill>
            </a:endParaRPr>
          </a:p>
          <a:p>
            <a:pPr algn="ctr"/>
            <a:r>
              <a:rPr lang="ja-JP" altLang="en-US" sz="1000" b="1" dirty="0">
                <a:solidFill>
                  <a:schemeClr val="tx1"/>
                </a:solidFill>
              </a:rPr>
              <a:t>居場所</a:t>
            </a:r>
            <a:endParaRPr lang="en-US" altLang="ja-JP" sz="1000" b="1" dirty="0">
              <a:solidFill>
                <a:schemeClr val="tx1"/>
              </a:solidFill>
            </a:endParaRPr>
          </a:p>
          <a:p>
            <a:pPr algn="ctr"/>
            <a:r>
              <a:rPr lang="ja-JP" altLang="en-US" sz="800" b="1" dirty="0">
                <a:solidFill>
                  <a:schemeClr val="accent2"/>
                </a:solidFill>
              </a:rPr>
              <a:t>通過する場</a:t>
            </a:r>
          </a:p>
        </p:txBody>
      </p:sp>
      <p:sp>
        <p:nvSpPr>
          <p:cNvPr id="94" name="正方形/長方形 93"/>
          <p:cNvSpPr/>
          <p:nvPr/>
        </p:nvSpPr>
        <p:spPr>
          <a:xfrm>
            <a:off x="9746215" y="3999324"/>
            <a:ext cx="824107" cy="51462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身近な地域</a:t>
            </a:r>
            <a:endParaRPr lang="en-US" altLang="ja-JP" sz="1000" b="1" dirty="0">
              <a:solidFill>
                <a:schemeClr val="tx1"/>
              </a:solidFill>
            </a:endParaRPr>
          </a:p>
          <a:p>
            <a:pPr algn="ctr"/>
            <a:r>
              <a:rPr lang="ja-JP" altLang="en-US" sz="1000" b="1" dirty="0">
                <a:solidFill>
                  <a:schemeClr val="tx1"/>
                </a:solidFill>
              </a:rPr>
              <a:t>の居場所</a:t>
            </a:r>
            <a:endParaRPr lang="en-US" altLang="ja-JP" sz="1000" b="1" dirty="0">
              <a:solidFill>
                <a:schemeClr val="tx1"/>
              </a:solidFill>
            </a:endParaRPr>
          </a:p>
          <a:p>
            <a:pPr algn="ctr"/>
            <a:r>
              <a:rPr lang="ja-JP" altLang="en-US" sz="800" b="1" dirty="0">
                <a:solidFill>
                  <a:schemeClr val="accent2"/>
                </a:solidFill>
              </a:rPr>
              <a:t>変わらない場</a:t>
            </a:r>
          </a:p>
        </p:txBody>
      </p:sp>
      <p:sp>
        <p:nvSpPr>
          <p:cNvPr id="86" name="角丸四角形 85"/>
          <p:cNvSpPr/>
          <p:nvPr/>
        </p:nvSpPr>
        <p:spPr>
          <a:xfrm>
            <a:off x="1549738" y="4651047"/>
            <a:ext cx="9039228" cy="757176"/>
          </a:xfrm>
          <a:prstGeom prst="roundRect">
            <a:avLst/>
          </a:prstGeom>
          <a:solidFill>
            <a:schemeClr val="accent2">
              <a:lumMod val="20000"/>
              <a:lumOff val="80000"/>
              <a:alpha val="40000"/>
            </a:schemeClr>
          </a:solidFill>
          <a:ln w="31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正方形/長方形 26"/>
          <p:cNvSpPr/>
          <p:nvPr/>
        </p:nvSpPr>
        <p:spPr>
          <a:xfrm>
            <a:off x="1682211" y="4780430"/>
            <a:ext cx="1248852" cy="524519"/>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普及啓発</a:t>
            </a:r>
          </a:p>
        </p:txBody>
      </p:sp>
      <p:sp>
        <p:nvSpPr>
          <p:cNvPr id="59" name="正方形/長方形 58"/>
          <p:cNvSpPr/>
          <p:nvPr/>
        </p:nvSpPr>
        <p:spPr>
          <a:xfrm>
            <a:off x="6867351" y="4745400"/>
            <a:ext cx="1751496" cy="49194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地域啓発</a:t>
            </a:r>
          </a:p>
        </p:txBody>
      </p:sp>
      <p:sp>
        <p:nvSpPr>
          <p:cNvPr id="67" name="正方形/長方形 66"/>
          <p:cNvSpPr/>
          <p:nvPr/>
        </p:nvSpPr>
        <p:spPr>
          <a:xfrm>
            <a:off x="8792081" y="4742172"/>
            <a:ext cx="825531" cy="4984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普及啓発</a:t>
            </a:r>
          </a:p>
        </p:txBody>
      </p:sp>
      <p:sp>
        <p:nvSpPr>
          <p:cNvPr id="26" name="正方形/長方形 25"/>
          <p:cNvSpPr/>
          <p:nvPr/>
        </p:nvSpPr>
        <p:spPr>
          <a:xfrm>
            <a:off x="1651471" y="4022082"/>
            <a:ext cx="1248852" cy="524519"/>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居場所</a:t>
            </a:r>
          </a:p>
        </p:txBody>
      </p:sp>
      <p:sp>
        <p:nvSpPr>
          <p:cNvPr id="87" name="角丸四角形 86"/>
          <p:cNvSpPr/>
          <p:nvPr/>
        </p:nvSpPr>
        <p:spPr>
          <a:xfrm>
            <a:off x="1498723" y="6121601"/>
            <a:ext cx="9053848" cy="710795"/>
          </a:xfrm>
          <a:prstGeom prst="roundRect">
            <a:avLst/>
          </a:prstGeom>
          <a:solidFill>
            <a:schemeClr val="accent2">
              <a:lumMod val="20000"/>
              <a:lumOff val="80000"/>
              <a:alpha val="40000"/>
            </a:schemeClr>
          </a:solidFill>
          <a:ln w="31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正方形/長方形 29"/>
          <p:cNvSpPr/>
          <p:nvPr/>
        </p:nvSpPr>
        <p:spPr>
          <a:xfrm>
            <a:off x="1700933" y="5485455"/>
            <a:ext cx="1214876" cy="524519"/>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ネット</a:t>
            </a:r>
            <a:endParaRPr lang="en-US" altLang="ja-JP" dirty="0">
              <a:solidFill>
                <a:schemeClr val="tx1"/>
              </a:solidFill>
            </a:endParaRPr>
          </a:p>
          <a:p>
            <a:pPr algn="ctr"/>
            <a:r>
              <a:rPr lang="ja-JP" altLang="en-US" dirty="0">
                <a:solidFill>
                  <a:schemeClr val="tx1"/>
                </a:solidFill>
              </a:rPr>
              <a:t>ワーク</a:t>
            </a:r>
          </a:p>
        </p:txBody>
      </p:sp>
      <p:sp>
        <p:nvSpPr>
          <p:cNvPr id="31" name="正方形/長方形 30"/>
          <p:cNvSpPr/>
          <p:nvPr/>
        </p:nvSpPr>
        <p:spPr>
          <a:xfrm>
            <a:off x="3071118" y="5526995"/>
            <a:ext cx="837865" cy="449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支援機関とのパイプ</a:t>
            </a:r>
          </a:p>
        </p:txBody>
      </p:sp>
      <p:sp>
        <p:nvSpPr>
          <p:cNvPr id="42" name="正方形/長方形 41"/>
          <p:cNvSpPr/>
          <p:nvPr/>
        </p:nvSpPr>
        <p:spPr>
          <a:xfrm>
            <a:off x="6834915" y="5788035"/>
            <a:ext cx="1783932" cy="30526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圏域調整</a:t>
            </a:r>
          </a:p>
        </p:txBody>
      </p:sp>
      <p:sp>
        <p:nvSpPr>
          <p:cNvPr id="63" name="正方形/長方形 62"/>
          <p:cNvSpPr/>
          <p:nvPr/>
        </p:nvSpPr>
        <p:spPr>
          <a:xfrm>
            <a:off x="5867022" y="5783741"/>
            <a:ext cx="854553" cy="27494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rPr>
              <a:t>支援者交流会</a:t>
            </a:r>
            <a:endParaRPr lang="en-US" altLang="ja-JP" sz="800" b="1" dirty="0">
              <a:solidFill>
                <a:schemeClr val="tx1"/>
              </a:solidFill>
            </a:endParaRPr>
          </a:p>
        </p:txBody>
      </p:sp>
      <p:sp>
        <p:nvSpPr>
          <p:cNvPr id="71" name="正方形/長方形 70"/>
          <p:cNvSpPr/>
          <p:nvPr/>
        </p:nvSpPr>
        <p:spPr>
          <a:xfrm>
            <a:off x="8779556" y="5539574"/>
            <a:ext cx="826237" cy="505919"/>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県域調整</a:t>
            </a:r>
            <a:endParaRPr lang="en-US" altLang="ja-JP" sz="1000" b="1" dirty="0">
              <a:solidFill>
                <a:schemeClr val="tx1"/>
              </a:solidFill>
            </a:endParaRPr>
          </a:p>
          <a:p>
            <a:pPr algn="ctr"/>
            <a:r>
              <a:rPr lang="ja-JP" altLang="en-US" sz="700" b="1" dirty="0">
                <a:solidFill>
                  <a:schemeClr val="tx1"/>
                </a:solidFill>
              </a:rPr>
              <a:t>専門家チーム</a:t>
            </a:r>
            <a:endParaRPr lang="en-US" altLang="ja-JP" sz="700" b="1" dirty="0">
              <a:solidFill>
                <a:schemeClr val="tx1"/>
              </a:solidFill>
            </a:endParaRPr>
          </a:p>
          <a:p>
            <a:pPr algn="ctr"/>
            <a:r>
              <a:rPr lang="ja-JP" altLang="en-US" sz="700" b="1" dirty="0">
                <a:solidFill>
                  <a:schemeClr val="tx1"/>
                </a:solidFill>
              </a:rPr>
              <a:t>全体会議の開催</a:t>
            </a:r>
          </a:p>
        </p:txBody>
      </p:sp>
      <p:sp>
        <p:nvSpPr>
          <p:cNvPr id="68" name="正方形/長方形 67"/>
          <p:cNvSpPr/>
          <p:nvPr/>
        </p:nvSpPr>
        <p:spPr>
          <a:xfrm>
            <a:off x="9733429" y="5555651"/>
            <a:ext cx="826489" cy="48039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基盤整備</a:t>
            </a:r>
            <a:endParaRPr lang="en-US" altLang="ja-JP" sz="1000" b="1" dirty="0">
              <a:solidFill>
                <a:schemeClr val="tx1"/>
              </a:solidFill>
            </a:endParaRPr>
          </a:p>
          <a:p>
            <a:pPr algn="ctr"/>
            <a:r>
              <a:rPr lang="ja-JP" altLang="en-US" sz="900" b="1" dirty="0">
                <a:solidFill>
                  <a:schemeClr val="tx1"/>
                </a:solidFill>
              </a:rPr>
              <a:t>推進会議の設置</a:t>
            </a:r>
          </a:p>
        </p:txBody>
      </p:sp>
      <p:sp>
        <p:nvSpPr>
          <p:cNvPr id="72" name="正方形/長方形 71"/>
          <p:cNvSpPr/>
          <p:nvPr/>
        </p:nvSpPr>
        <p:spPr>
          <a:xfrm>
            <a:off x="5878638" y="6229383"/>
            <a:ext cx="834559" cy="49194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rPr>
              <a:t>民生委員等への研修企画</a:t>
            </a:r>
            <a:endParaRPr lang="en-US" altLang="ja-JP" sz="800" b="1" dirty="0">
              <a:solidFill>
                <a:schemeClr val="tx1"/>
              </a:solidFill>
            </a:endParaRPr>
          </a:p>
        </p:txBody>
      </p:sp>
      <p:grpSp>
        <p:nvGrpSpPr>
          <p:cNvPr id="14" name="グループ化 13"/>
          <p:cNvGrpSpPr/>
          <p:nvPr/>
        </p:nvGrpSpPr>
        <p:grpSpPr>
          <a:xfrm>
            <a:off x="7784985" y="6229383"/>
            <a:ext cx="1832627" cy="480396"/>
            <a:chOff x="6260984" y="6229382"/>
            <a:chExt cx="1832627" cy="480396"/>
          </a:xfrm>
        </p:grpSpPr>
        <p:sp>
          <p:nvSpPr>
            <p:cNvPr id="66" name="正方形/長方形 65"/>
            <p:cNvSpPr/>
            <p:nvPr/>
          </p:nvSpPr>
          <p:spPr>
            <a:xfrm>
              <a:off x="6260984" y="6229382"/>
              <a:ext cx="1832627" cy="48039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tx1"/>
                  </a:solidFill>
                </a:rPr>
                <a:t>従事者研修企画</a:t>
              </a:r>
              <a:endParaRPr lang="en-US" altLang="ja-JP" sz="1000" b="1" dirty="0">
                <a:solidFill>
                  <a:schemeClr val="tx1"/>
                </a:solidFill>
              </a:endParaRPr>
            </a:p>
            <a:p>
              <a:r>
                <a:rPr lang="ja-JP" altLang="en-US" sz="1000" b="1" dirty="0">
                  <a:solidFill>
                    <a:schemeClr val="tx1"/>
                  </a:solidFill>
                </a:rPr>
                <a:t>支援者支援</a:t>
              </a:r>
            </a:p>
          </p:txBody>
        </p:sp>
        <p:sp>
          <p:nvSpPr>
            <p:cNvPr id="76" name="正方形/長方形 75"/>
            <p:cNvSpPr/>
            <p:nvPr/>
          </p:nvSpPr>
          <p:spPr>
            <a:xfrm>
              <a:off x="7345726" y="6325992"/>
              <a:ext cx="696253" cy="28717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rPr>
                <a:t>専門家チームの設置</a:t>
              </a:r>
              <a:endParaRPr lang="ja-JP" altLang="en-US" sz="800" dirty="0">
                <a:solidFill>
                  <a:schemeClr val="tx1"/>
                </a:solidFill>
              </a:endParaRPr>
            </a:p>
          </p:txBody>
        </p:sp>
      </p:grpSp>
      <p:sp>
        <p:nvSpPr>
          <p:cNvPr id="28" name="正方形/長方形 27"/>
          <p:cNvSpPr/>
          <p:nvPr/>
        </p:nvSpPr>
        <p:spPr>
          <a:xfrm>
            <a:off x="1690605" y="6246065"/>
            <a:ext cx="1238860" cy="524519"/>
          </a:xfrm>
          <a:prstGeom prst="rect">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人材育成</a:t>
            </a:r>
          </a:p>
        </p:txBody>
      </p:sp>
      <p:sp>
        <p:nvSpPr>
          <p:cNvPr id="60" name="正方形/長方形 59"/>
          <p:cNvSpPr/>
          <p:nvPr/>
        </p:nvSpPr>
        <p:spPr>
          <a:xfrm>
            <a:off x="9735337" y="4757601"/>
            <a:ext cx="835769" cy="488335"/>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県障害福祉課</a:t>
            </a:r>
            <a:endParaRPr lang="en-US" altLang="ja-JP" sz="1100" b="1" dirty="0">
              <a:solidFill>
                <a:schemeClr val="bg1"/>
              </a:solidFill>
            </a:endParaRPr>
          </a:p>
        </p:txBody>
      </p:sp>
      <p:sp>
        <p:nvSpPr>
          <p:cNvPr id="89" name="下矢印 88"/>
          <p:cNvSpPr/>
          <p:nvPr/>
        </p:nvSpPr>
        <p:spPr>
          <a:xfrm>
            <a:off x="2005299" y="3617721"/>
            <a:ext cx="554080" cy="414259"/>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6" name="正方形/長方形 95"/>
          <p:cNvSpPr/>
          <p:nvPr/>
        </p:nvSpPr>
        <p:spPr>
          <a:xfrm>
            <a:off x="9730222" y="2201681"/>
            <a:ext cx="829695" cy="51758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身近な相談窓口</a:t>
            </a:r>
          </a:p>
        </p:txBody>
      </p:sp>
      <p:sp>
        <p:nvSpPr>
          <p:cNvPr id="97" name="正方形/長方形 96"/>
          <p:cNvSpPr/>
          <p:nvPr/>
        </p:nvSpPr>
        <p:spPr>
          <a:xfrm>
            <a:off x="3109969" y="2803154"/>
            <a:ext cx="758492" cy="383641"/>
          </a:xfrm>
          <a:prstGeom prst="rect">
            <a:avLst/>
          </a:prstGeom>
          <a:solidFill>
            <a:schemeClr val="accent5">
              <a:lumMod val="5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教育機関</a:t>
            </a:r>
            <a:endParaRPr lang="en-US" altLang="ja-JP" sz="800" b="1" dirty="0">
              <a:solidFill>
                <a:schemeClr val="bg1"/>
              </a:solidFill>
            </a:endParaRPr>
          </a:p>
        </p:txBody>
      </p:sp>
      <p:sp>
        <p:nvSpPr>
          <p:cNvPr id="90" name="正方形/長方形 89"/>
          <p:cNvSpPr/>
          <p:nvPr/>
        </p:nvSpPr>
        <p:spPr>
          <a:xfrm>
            <a:off x="3109883" y="3174993"/>
            <a:ext cx="775343" cy="64615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a:solidFill>
                  <a:schemeClr val="tx1"/>
                </a:solidFill>
              </a:rPr>
              <a:t>不登校生徒支援と連携</a:t>
            </a:r>
            <a:endParaRPr lang="en-US" altLang="ja-JP" sz="800" b="1" dirty="0">
              <a:solidFill>
                <a:schemeClr val="tx1"/>
              </a:solidFill>
            </a:endParaRPr>
          </a:p>
          <a:p>
            <a:r>
              <a:rPr lang="ja-JP" altLang="en-US" sz="800" b="1" dirty="0">
                <a:solidFill>
                  <a:schemeClr val="tx1"/>
                </a:solidFill>
              </a:rPr>
              <a:t>中学校卒業後支援と連携</a:t>
            </a:r>
          </a:p>
        </p:txBody>
      </p:sp>
      <p:sp>
        <p:nvSpPr>
          <p:cNvPr id="2" name="正方形/長方形 1"/>
          <p:cNvSpPr/>
          <p:nvPr/>
        </p:nvSpPr>
        <p:spPr>
          <a:xfrm>
            <a:off x="4448965" y="1881833"/>
            <a:ext cx="387587" cy="4941161"/>
          </a:xfrm>
          <a:prstGeom prst="rect">
            <a:avLst/>
          </a:prstGeom>
          <a:noFill/>
          <a:ln w="22225" cmpd="sng">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8" name="正方形/長方形 97"/>
          <p:cNvSpPr/>
          <p:nvPr/>
        </p:nvSpPr>
        <p:spPr>
          <a:xfrm>
            <a:off x="5894787" y="4742172"/>
            <a:ext cx="825531" cy="4984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普及啓発</a:t>
            </a:r>
          </a:p>
        </p:txBody>
      </p:sp>
      <p:sp>
        <p:nvSpPr>
          <p:cNvPr id="99" name="正方形/長方形 98"/>
          <p:cNvSpPr/>
          <p:nvPr/>
        </p:nvSpPr>
        <p:spPr>
          <a:xfrm>
            <a:off x="5891971" y="4022078"/>
            <a:ext cx="826695" cy="51462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社会参加的</a:t>
            </a:r>
            <a:endParaRPr lang="en-US" altLang="ja-JP" sz="1000" b="1" dirty="0">
              <a:solidFill>
                <a:schemeClr val="tx1"/>
              </a:solidFill>
            </a:endParaRPr>
          </a:p>
          <a:p>
            <a:pPr algn="ctr"/>
            <a:r>
              <a:rPr lang="ja-JP" altLang="en-US" sz="1000" b="1" dirty="0">
                <a:solidFill>
                  <a:schemeClr val="tx1"/>
                </a:solidFill>
              </a:rPr>
              <a:t>な居場所</a:t>
            </a:r>
            <a:endParaRPr lang="en-US" altLang="ja-JP" sz="1000" b="1" dirty="0">
              <a:solidFill>
                <a:schemeClr val="tx1"/>
              </a:solidFill>
            </a:endParaRPr>
          </a:p>
          <a:p>
            <a:pPr algn="ctr"/>
            <a:r>
              <a:rPr lang="ja-JP" altLang="en-US" sz="800" b="1" dirty="0">
                <a:solidFill>
                  <a:schemeClr val="accent2"/>
                </a:solidFill>
              </a:rPr>
              <a:t>働く体験</a:t>
            </a:r>
          </a:p>
        </p:txBody>
      </p:sp>
      <p:sp>
        <p:nvSpPr>
          <p:cNvPr id="77" name="正方形/長方形 76"/>
          <p:cNvSpPr/>
          <p:nvPr/>
        </p:nvSpPr>
        <p:spPr>
          <a:xfrm>
            <a:off x="3071118" y="2162745"/>
            <a:ext cx="2726345" cy="529699"/>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身近な相談窓口</a:t>
            </a:r>
          </a:p>
        </p:txBody>
      </p:sp>
      <p:grpSp>
        <p:nvGrpSpPr>
          <p:cNvPr id="11" name="グループ化 10"/>
          <p:cNvGrpSpPr/>
          <p:nvPr/>
        </p:nvGrpSpPr>
        <p:grpSpPr>
          <a:xfrm>
            <a:off x="4014669" y="2906552"/>
            <a:ext cx="1770713" cy="514091"/>
            <a:chOff x="2490666" y="2906550"/>
            <a:chExt cx="1770713" cy="514091"/>
          </a:xfrm>
        </p:grpSpPr>
        <p:sp>
          <p:nvSpPr>
            <p:cNvPr id="33" name="正方形/長方形 32"/>
            <p:cNvSpPr/>
            <p:nvPr/>
          </p:nvSpPr>
          <p:spPr>
            <a:xfrm>
              <a:off x="2490666" y="2906550"/>
              <a:ext cx="1770713" cy="51409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tx1"/>
                  </a:solidFill>
                </a:rPr>
                <a:t>生活支援</a:t>
              </a:r>
              <a:endParaRPr lang="en-US" altLang="ja-JP" sz="1000" b="1" dirty="0">
                <a:solidFill>
                  <a:schemeClr val="tx1"/>
                </a:solidFill>
              </a:endParaRPr>
            </a:p>
          </p:txBody>
        </p:sp>
        <p:sp>
          <p:nvSpPr>
            <p:cNvPr id="83" name="正方形/長方形 82"/>
            <p:cNvSpPr/>
            <p:nvPr/>
          </p:nvSpPr>
          <p:spPr>
            <a:xfrm>
              <a:off x="2543458" y="3130317"/>
              <a:ext cx="1682231" cy="239713"/>
            </a:xfrm>
            <a:prstGeom prst="rect">
              <a:avLst/>
            </a:prstGeom>
            <a:solidFill>
              <a:schemeClr val="accent5">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rPr>
                <a:t>アウトリーチ支援</a:t>
              </a:r>
              <a:endParaRPr lang="en-US" altLang="ja-JP" sz="1100" b="1" dirty="0">
                <a:solidFill>
                  <a:schemeClr val="tx1"/>
                </a:solidFill>
              </a:endParaRPr>
            </a:p>
          </p:txBody>
        </p:sp>
      </p:grpSp>
      <p:sp>
        <p:nvSpPr>
          <p:cNvPr id="78" name="正方形/長方形 77"/>
          <p:cNvSpPr/>
          <p:nvPr/>
        </p:nvSpPr>
        <p:spPr>
          <a:xfrm>
            <a:off x="3885224" y="3445911"/>
            <a:ext cx="948128" cy="338616"/>
          </a:xfrm>
          <a:prstGeom prst="rect">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教育機関</a:t>
            </a:r>
            <a:endParaRPr lang="en-US" altLang="ja-JP" sz="1000" dirty="0">
              <a:solidFill>
                <a:schemeClr val="tx1"/>
              </a:solidFill>
            </a:endParaRPr>
          </a:p>
          <a:p>
            <a:pPr algn="ctr"/>
            <a:r>
              <a:rPr lang="ja-JP" altLang="en-US" sz="1000" dirty="0">
                <a:solidFill>
                  <a:schemeClr val="tx1"/>
                </a:solidFill>
              </a:rPr>
              <a:t>との連携</a:t>
            </a:r>
          </a:p>
        </p:txBody>
      </p:sp>
      <p:sp>
        <p:nvSpPr>
          <p:cNvPr id="92" name="正方形/長方形 91"/>
          <p:cNvSpPr/>
          <p:nvPr/>
        </p:nvSpPr>
        <p:spPr>
          <a:xfrm>
            <a:off x="4012451" y="4738815"/>
            <a:ext cx="1751496" cy="49194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地域啓発</a:t>
            </a:r>
          </a:p>
        </p:txBody>
      </p:sp>
      <p:sp>
        <p:nvSpPr>
          <p:cNvPr id="6" name="テキスト ボックス 5"/>
          <p:cNvSpPr txBox="1"/>
          <p:nvPr/>
        </p:nvSpPr>
        <p:spPr>
          <a:xfrm>
            <a:off x="4407630" y="1886945"/>
            <a:ext cx="526309" cy="261610"/>
          </a:xfrm>
          <a:prstGeom prst="rect">
            <a:avLst/>
          </a:prstGeom>
          <a:noFill/>
        </p:spPr>
        <p:txBody>
          <a:bodyPr wrap="square" rtlCol="0">
            <a:spAutoFit/>
          </a:bodyPr>
          <a:lstStyle/>
          <a:p>
            <a:r>
              <a:rPr lang="ja-JP" altLang="en-US" sz="1100" dirty="0"/>
              <a:t>重層</a:t>
            </a:r>
          </a:p>
        </p:txBody>
      </p:sp>
      <p:sp>
        <p:nvSpPr>
          <p:cNvPr id="101" name="正方形/長方形 100"/>
          <p:cNvSpPr/>
          <p:nvPr/>
        </p:nvSpPr>
        <p:spPr>
          <a:xfrm>
            <a:off x="8782881" y="3056730"/>
            <a:ext cx="834731" cy="27095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rPr>
              <a:t>専門的</a:t>
            </a:r>
            <a:endParaRPr lang="en-US" altLang="ja-JP" sz="900" b="1" dirty="0">
              <a:solidFill>
                <a:schemeClr val="tx1"/>
              </a:solidFill>
            </a:endParaRPr>
          </a:p>
          <a:p>
            <a:pPr algn="ctr"/>
            <a:r>
              <a:rPr lang="ja-JP" altLang="en-US" sz="900" b="1" dirty="0">
                <a:solidFill>
                  <a:schemeClr val="tx1"/>
                </a:solidFill>
              </a:rPr>
              <a:t>後方支援</a:t>
            </a:r>
          </a:p>
        </p:txBody>
      </p:sp>
      <p:sp>
        <p:nvSpPr>
          <p:cNvPr id="41" name="正方形/長方形 40"/>
          <p:cNvSpPr/>
          <p:nvPr/>
        </p:nvSpPr>
        <p:spPr>
          <a:xfrm>
            <a:off x="4004549" y="5486939"/>
            <a:ext cx="2707123" cy="24559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地域づくり</a:t>
            </a:r>
            <a:endParaRPr lang="en-US" altLang="ja-JP" sz="1000" b="1" dirty="0">
              <a:solidFill>
                <a:schemeClr val="tx1"/>
              </a:solidFill>
            </a:endParaRPr>
          </a:p>
        </p:txBody>
      </p:sp>
      <p:sp>
        <p:nvSpPr>
          <p:cNvPr id="100" name="正方形/長方形 99">
            <a:extLst>
              <a:ext uri="{FF2B5EF4-FFF2-40B4-BE49-F238E27FC236}">
                <a16:creationId xmlns:a16="http://schemas.microsoft.com/office/drawing/2014/main" id="{A108FFE5-7329-4C80-AC50-0AEB079F6764}"/>
              </a:ext>
            </a:extLst>
          </p:cNvPr>
          <p:cNvSpPr/>
          <p:nvPr/>
        </p:nvSpPr>
        <p:spPr>
          <a:xfrm>
            <a:off x="7804078" y="5425052"/>
            <a:ext cx="799399" cy="34408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rPr>
              <a:t>連絡会議の設置</a:t>
            </a:r>
          </a:p>
        </p:txBody>
      </p:sp>
      <p:sp>
        <p:nvSpPr>
          <p:cNvPr id="7" name="矢印: 左右 6">
            <a:extLst>
              <a:ext uri="{FF2B5EF4-FFF2-40B4-BE49-F238E27FC236}">
                <a16:creationId xmlns:a16="http://schemas.microsoft.com/office/drawing/2014/main" id="{6DE9106D-63B3-4273-8884-5282F52EBB38}"/>
              </a:ext>
            </a:extLst>
          </p:cNvPr>
          <p:cNvSpPr/>
          <p:nvPr/>
        </p:nvSpPr>
        <p:spPr>
          <a:xfrm>
            <a:off x="9559256" y="5759359"/>
            <a:ext cx="274437" cy="13982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正方形/長方形 12">
            <a:extLst>
              <a:ext uri="{FF2B5EF4-FFF2-40B4-BE49-F238E27FC236}">
                <a16:creationId xmlns:a16="http://schemas.microsoft.com/office/drawing/2014/main" id="{1EB2C6DC-70A0-456A-93E4-B9CBA906AD12}"/>
              </a:ext>
            </a:extLst>
          </p:cNvPr>
          <p:cNvSpPr/>
          <p:nvPr/>
        </p:nvSpPr>
        <p:spPr>
          <a:xfrm>
            <a:off x="6848722" y="1447062"/>
            <a:ext cx="867292" cy="541093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66203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グループ化 70"/>
          <p:cNvGrpSpPr/>
          <p:nvPr/>
        </p:nvGrpSpPr>
        <p:grpSpPr>
          <a:xfrm>
            <a:off x="2263544" y="355217"/>
            <a:ext cx="8339230" cy="6301979"/>
            <a:chOff x="737588" y="515360"/>
            <a:chExt cx="8339230" cy="6186346"/>
          </a:xfrm>
        </p:grpSpPr>
        <p:sp>
          <p:nvSpPr>
            <p:cNvPr id="45" name="角丸四角形 44"/>
            <p:cNvSpPr/>
            <p:nvPr/>
          </p:nvSpPr>
          <p:spPr>
            <a:xfrm>
              <a:off x="2526687" y="706582"/>
              <a:ext cx="1723030" cy="5995124"/>
            </a:xfrm>
            <a:prstGeom prst="roundRect">
              <a:avLst>
                <a:gd name="adj" fmla="val 826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2" name="角丸四角形 41"/>
            <p:cNvSpPr/>
            <p:nvPr/>
          </p:nvSpPr>
          <p:spPr>
            <a:xfrm>
              <a:off x="4314969" y="706582"/>
              <a:ext cx="2340000" cy="5995124"/>
            </a:xfrm>
            <a:prstGeom prst="roundRect">
              <a:avLst>
                <a:gd name="adj" fmla="val 826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3" name="角丸四角形 42"/>
            <p:cNvSpPr/>
            <p:nvPr/>
          </p:nvSpPr>
          <p:spPr>
            <a:xfrm>
              <a:off x="4299435" y="533456"/>
              <a:ext cx="2311822" cy="332453"/>
            </a:xfrm>
            <a:prstGeom prst="roundRect">
              <a:avLst>
                <a:gd name="adj" fmla="val 22918"/>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BIZ UDPゴシック" panose="020B0400000000000000" pitchFamily="50" charset="-128"/>
                  <a:ea typeface="BIZ UDPゴシック" panose="020B0400000000000000" pitchFamily="50" charset="-128"/>
                </a:rPr>
                <a:t>人材育成</a:t>
              </a:r>
            </a:p>
          </p:txBody>
        </p:sp>
        <p:sp>
          <p:nvSpPr>
            <p:cNvPr id="40" name="角丸四角形 39"/>
            <p:cNvSpPr/>
            <p:nvPr/>
          </p:nvSpPr>
          <p:spPr>
            <a:xfrm>
              <a:off x="6736818" y="706582"/>
              <a:ext cx="2340000" cy="5995124"/>
            </a:xfrm>
            <a:prstGeom prst="roundRect">
              <a:avLst>
                <a:gd name="adj" fmla="val 8264"/>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角丸四角形 40"/>
            <p:cNvSpPr/>
            <p:nvPr/>
          </p:nvSpPr>
          <p:spPr>
            <a:xfrm>
              <a:off x="6704158" y="533456"/>
              <a:ext cx="2311822" cy="332453"/>
            </a:xfrm>
            <a:prstGeom prst="roundRect">
              <a:avLst>
                <a:gd name="adj" fmla="val 22918"/>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BIZ UDPゴシック" panose="020B0400000000000000" pitchFamily="50" charset="-128"/>
                  <a:ea typeface="BIZ UDPゴシック" panose="020B0400000000000000" pitchFamily="50" charset="-128"/>
                </a:rPr>
                <a:t>体制整備</a:t>
              </a:r>
            </a:p>
          </p:txBody>
        </p:sp>
        <p:sp>
          <p:nvSpPr>
            <p:cNvPr id="47" name="角丸四角形 46"/>
            <p:cNvSpPr/>
            <p:nvPr/>
          </p:nvSpPr>
          <p:spPr>
            <a:xfrm>
              <a:off x="759154" y="706582"/>
              <a:ext cx="1723030" cy="5995124"/>
            </a:xfrm>
            <a:prstGeom prst="roundRect">
              <a:avLst>
                <a:gd name="adj" fmla="val 8264"/>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角丸四角形 47"/>
            <p:cNvSpPr/>
            <p:nvPr/>
          </p:nvSpPr>
          <p:spPr>
            <a:xfrm>
              <a:off x="2537061" y="533456"/>
              <a:ext cx="1702281" cy="332453"/>
            </a:xfrm>
            <a:prstGeom prst="roundRect">
              <a:avLst>
                <a:gd name="adj" fmla="val 22918"/>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BIZ UDPゴシック" panose="020B0400000000000000" pitchFamily="50" charset="-128"/>
                  <a:ea typeface="BIZ UDPゴシック" panose="020B0400000000000000" pitchFamily="50" charset="-128"/>
                </a:rPr>
                <a:t>相談支援</a:t>
              </a:r>
            </a:p>
          </p:txBody>
        </p:sp>
        <p:sp>
          <p:nvSpPr>
            <p:cNvPr id="46" name="角丸四角形 45"/>
            <p:cNvSpPr/>
            <p:nvPr/>
          </p:nvSpPr>
          <p:spPr>
            <a:xfrm>
              <a:off x="737588" y="515360"/>
              <a:ext cx="1702281" cy="332453"/>
            </a:xfrm>
            <a:prstGeom prst="roundRect">
              <a:avLst>
                <a:gd name="adj" fmla="val 22918"/>
              </a:avLst>
            </a:prstGeom>
            <a:solidFill>
              <a:schemeClr val="accent6">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BIZ UDPゴシック" panose="020B0400000000000000" pitchFamily="50" charset="-128"/>
                  <a:ea typeface="BIZ UDPゴシック" panose="020B0400000000000000" pitchFamily="50" charset="-128"/>
                </a:rPr>
                <a:t>普及啓発</a:t>
              </a:r>
            </a:p>
          </p:txBody>
        </p:sp>
      </p:grpSp>
      <p:sp>
        <p:nvSpPr>
          <p:cNvPr id="4" name="角丸四角形 3"/>
          <p:cNvSpPr/>
          <p:nvPr/>
        </p:nvSpPr>
        <p:spPr>
          <a:xfrm>
            <a:off x="2251364" y="3"/>
            <a:ext cx="7488382" cy="300940"/>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BIZ UDPゴシック" panose="020B0400000000000000" pitchFamily="50" charset="-128"/>
                <a:ea typeface="BIZ UDPゴシック" panose="020B0400000000000000" pitchFamily="50" charset="-128"/>
              </a:rPr>
              <a:t>ひきこもり対策関連の取り組みについて</a:t>
            </a:r>
            <a:endParaRPr lang="ja-JP" altLang="en-US" sz="1600" dirty="0">
              <a:solidFill>
                <a:schemeClr val="tx1"/>
              </a:solidFill>
            </a:endParaRPr>
          </a:p>
        </p:txBody>
      </p:sp>
      <p:grpSp>
        <p:nvGrpSpPr>
          <p:cNvPr id="73" name="グループ化 72"/>
          <p:cNvGrpSpPr/>
          <p:nvPr/>
        </p:nvGrpSpPr>
        <p:grpSpPr>
          <a:xfrm>
            <a:off x="1593724" y="699854"/>
            <a:ext cx="8998269" cy="4953438"/>
            <a:chOff x="78548" y="898681"/>
            <a:chExt cx="8998269" cy="4953438"/>
          </a:xfrm>
        </p:grpSpPr>
        <p:sp>
          <p:nvSpPr>
            <p:cNvPr id="5" name="正方形/長方形 4"/>
            <p:cNvSpPr/>
            <p:nvPr/>
          </p:nvSpPr>
          <p:spPr>
            <a:xfrm>
              <a:off x="759152" y="898681"/>
              <a:ext cx="8317665" cy="1124646"/>
            </a:xfrm>
            <a:prstGeom prst="rect">
              <a:avLst/>
            </a:prstGeom>
            <a:solidFill>
              <a:srgbClr val="E7E6E6">
                <a:alpha val="74902"/>
              </a:srgb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5" name="正方形/長方形 54"/>
            <p:cNvSpPr/>
            <p:nvPr/>
          </p:nvSpPr>
          <p:spPr>
            <a:xfrm>
              <a:off x="78548" y="3449631"/>
              <a:ext cx="680603" cy="1124646"/>
            </a:xfrm>
            <a:prstGeom prst="rect">
              <a:avLst/>
            </a:prstGeom>
            <a:solidFill>
              <a:schemeClr val="bg2"/>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BIZ UDPゴシック" panose="020B0400000000000000" pitchFamily="50" charset="-128"/>
                  <a:ea typeface="BIZ UDPゴシック" panose="020B0400000000000000" pitchFamily="50" charset="-128"/>
                </a:rPr>
                <a:t>保健所</a:t>
              </a:r>
            </a:p>
          </p:txBody>
        </p:sp>
        <p:sp>
          <p:nvSpPr>
            <p:cNvPr id="30" name="正方形/長方形 29"/>
            <p:cNvSpPr/>
            <p:nvPr/>
          </p:nvSpPr>
          <p:spPr>
            <a:xfrm>
              <a:off x="78549" y="905346"/>
              <a:ext cx="680603" cy="1124646"/>
            </a:xfrm>
            <a:prstGeom prst="rect">
              <a:avLst/>
            </a:prstGeom>
            <a:solidFill>
              <a:schemeClr val="bg2"/>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BIZ UDPゴシック" panose="020B0400000000000000" pitchFamily="50" charset="-128"/>
                  <a:ea typeface="BIZ UDPゴシック" panose="020B0400000000000000" pitchFamily="50" charset="-128"/>
                </a:rPr>
                <a:t>県社会福祉協議会（全県）</a:t>
              </a:r>
            </a:p>
          </p:txBody>
        </p:sp>
        <p:sp>
          <p:nvSpPr>
            <p:cNvPr id="49" name="正方形/長方形 48"/>
            <p:cNvSpPr/>
            <p:nvPr/>
          </p:nvSpPr>
          <p:spPr>
            <a:xfrm>
              <a:off x="759152" y="2033546"/>
              <a:ext cx="8317665" cy="1409015"/>
            </a:xfrm>
            <a:prstGeom prst="rect">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0" name="正方形/長方形 49"/>
            <p:cNvSpPr/>
            <p:nvPr/>
          </p:nvSpPr>
          <p:spPr>
            <a:xfrm>
              <a:off x="78548" y="2033546"/>
              <a:ext cx="680603" cy="1409015"/>
            </a:xfrm>
            <a:prstGeom prst="rect">
              <a:avLst/>
            </a:prstGeom>
            <a:solidFill>
              <a:schemeClr val="bg1"/>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BIZ UDPゴシック" panose="020B0400000000000000" pitchFamily="50" charset="-128"/>
                  <a:ea typeface="BIZ UDPゴシック" panose="020B0400000000000000" pitchFamily="50" charset="-128"/>
                </a:rPr>
                <a:t>ひきこもり支援センター</a:t>
              </a:r>
            </a:p>
          </p:txBody>
        </p:sp>
        <p:sp>
          <p:nvSpPr>
            <p:cNvPr id="54" name="正方形/長方形 53"/>
            <p:cNvSpPr/>
            <p:nvPr/>
          </p:nvSpPr>
          <p:spPr>
            <a:xfrm>
              <a:off x="759152" y="3449631"/>
              <a:ext cx="8317665" cy="1124646"/>
            </a:xfrm>
            <a:prstGeom prst="rect">
              <a:avLst/>
            </a:prstGeom>
            <a:solidFill>
              <a:srgbClr val="E7E6E6">
                <a:alpha val="74902"/>
              </a:srgb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5" name="正方形/長方形 64"/>
            <p:cNvSpPr/>
            <p:nvPr/>
          </p:nvSpPr>
          <p:spPr>
            <a:xfrm>
              <a:off x="759152" y="4574496"/>
              <a:ext cx="8317665" cy="1277623"/>
            </a:xfrm>
            <a:prstGeom prst="rect">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6" name="正方形/長方形 65"/>
            <p:cNvSpPr/>
            <p:nvPr/>
          </p:nvSpPr>
          <p:spPr>
            <a:xfrm>
              <a:off x="78548" y="4560642"/>
              <a:ext cx="680603" cy="1277623"/>
            </a:xfrm>
            <a:prstGeom prst="rect">
              <a:avLst/>
            </a:prstGeom>
            <a:solidFill>
              <a:schemeClr val="bg1"/>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BIZ UDPゴシック" panose="020B0400000000000000" pitchFamily="50" charset="-128"/>
                  <a:ea typeface="BIZ UDPゴシック" panose="020B0400000000000000" pitchFamily="50" charset="-128"/>
                </a:rPr>
                <a:t>県庁</a:t>
              </a:r>
            </a:p>
          </p:txBody>
        </p:sp>
      </p:grpSp>
      <p:grpSp>
        <p:nvGrpSpPr>
          <p:cNvPr id="69" name="グループ化 68"/>
          <p:cNvGrpSpPr/>
          <p:nvPr/>
        </p:nvGrpSpPr>
        <p:grpSpPr>
          <a:xfrm>
            <a:off x="4105909" y="3294342"/>
            <a:ext cx="6412924" cy="1065121"/>
            <a:chOff x="2598139" y="3530759"/>
            <a:chExt cx="6412924" cy="1065121"/>
          </a:xfrm>
        </p:grpSpPr>
        <p:sp>
          <p:nvSpPr>
            <p:cNvPr id="56" name="角丸四角形 55"/>
            <p:cNvSpPr/>
            <p:nvPr/>
          </p:nvSpPr>
          <p:spPr>
            <a:xfrm>
              <a:off x="2621544" y="3530759"/>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個別支援</a:t>
              </a:r>
            </a:p>
          </p:txBody>
        </p:sp>
        <p:sp>
          <p:nvSpPr>
            <p:cNvPr id="57" name="角丸四角形 56"/>
            <p:cNvSpPr/>
            <p:nvPr/>
          </p:nvSpPr>
          <p:spPr>
            <a:xfrm>
              <a:off x="2599870" y="3929592"/>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心理相談</a:t>
              </a:r>
            </a:p>
          </p:txBody>
        </p:sp>
        <p:sp>
          <p:nvSpPr>
            <p:cNvPr id="58" name="角丸四角形 57"/>
            <p:cNvSpPr/>
            <p:nvPr/>
          </p:nvSpPr>
          <p:spPr>
            <a:xfrm>
              <a:off x="2598139" y="4307880"/>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家族交流会</a:t>
              </a:r>
            </a:p>
          </p:txBody>
        </p:sp>
        <p:sp>
          <p:nvSpPr>
            <p:cNvPr id="59" name="角丸四角形 58"/>
            <p:cNvSpPr/>
            <p:nvPr/>
          </p:nvSpPr>
          <p:spPr>
            <a:xfrm>
              <a:off x="4402710" y="3922592"/>
              <a:ext cx="216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市町等地域支援</a:t>
              </a:r>
            </a:p>
          </p:txBody>
        </p:sp>
        <p:sp>
          <p:nvSpPr>
            <p:cNvPr id="60" name="角丸四角形 59"/>
            <p:cNvSpPr/>
            <p:nvPr/>
          </p:nvSpPr>
          <p:spPr>
            <a:xfrm>
              <a:off x="6862207" y="3880122"/>
              <a:ext cx="2148856" cy="363256"/>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圏域内のひきこもり支援会議</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68" name="グループ化 67"/>
          <p:cNvGrpSpPr/>
          <p:nvPr/>
        </p:nvGrpSpPr>
        <p:grpSpPr>
          <a:xfrm>
            <a:off x="2372134" y="2093129"/>
            <a:ext cx="8143099" cy="1095776"/>
            <a:chOff x="834949" y="2335750"/>
            <a:chExt cx="8143099" cy="1095776"/>
          </a:xfrm>
        </p:grpSpPr>
        <p:grpSp>
          <p:nvGrpSpPr>
            <p:cNvPr id="51" name="グループ化 50"/>
            <p:cNvGrpSpPr/>
            <p:nvPr/>
          </p:nvGrpSpPr>
          <p:grpSpPr>
            <a:xfrm>
              <a:off x="834949" y="2335750"/>
              <a:ext cx="8131956" cy="1095776"/>
              <a:chOff x="826798" y="2295313"/>
              <a:chExt cx="8131956" cy="1095776"/>
            </a:xfrm>
          </p:grpSpPr>
          <p:sp>
            <p:nvSpPr>
              <p:cNvPr id="3" name="角丸四角形 2"/>
              <p:cNvSpPr/>
              <p:nvPr/>
            </p:nvSpPr>
            <p:spPr>
              <a:xfrm>
                <a:off x="826798" y="2438445"/>
                <a:ext cx="1592419" cy="394247"/>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啓発資材作成</a:t>
                </a:r>
              </a:p>
            </p:txBody>
          </p:sp>
          <p:sp>
            <p:nvSpPr>
              <p:cNvPr id="6" name="角丸四角形 5"/>
              <p:cNvSpPr/>
              <p:nvPr/>
            </p:nvSpPr>
            <p:spPr>
              <a:xfrm>
                <a:off x="4258442" y="2295313"/>
                <a:ext cx="2421173" cy="309476"/>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中高年層ひきこもり支援従事者研修</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2560573" y="2481860"/>
                <a:ext cx="160372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個別支援</a:t>
                </a:r>
              </a:p>
            </p:txBody>
          </p:sp>
          <p:sp>
            <p:nvSpPr>
              <p:cNvPr id="17" name="角丸四角形 16"/>
              <p:cNvSpPr/>
              <p:nvPr/>
            </p:nvSpPr>
            <p:spPr>
              <a:xfrm>
                <a:off x="2582337" y="2881446"/>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居場所づくり</a:t>
                </a:r>
              </a:p>
            </p:txBody>
          </p:sp>
          <p:sp>
            <p:nvSpPr>
              <p:cNvPr id="24" name="角丸四角形 23"/>
              <p:cNvSpPr/>
              <p:nvPr/>
            </p:nvSpPr>
            <p:spPr>
              <a:xfrm>
                <a:off x="4365144" y="3113490"/>
                <a:ext cx="4593610" cy="277599"/>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ひきこもり支援専門家チーム</a:t>
                </a:r>
              </a:p>
            </p:txBody>
          </p:sp>
        </p:grpSp>
        <p:sp>
          <p:nvSpPr>
            <p:cNvPr id="61" name="角丸四角形 60"/>
            <p:cNvSpPr/>
            <p:nvPr/>
          </p:nvSpPr>
          <p:spPr>
            <a:xfrm>
              <a:off x="6818048" y="2582770"/>
              <a:ext cx="2160000" cy="492719"/>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保健所担当者連絡会</a:t>
              </a:r>
            </a:p>
          </p:txBody>
        </p:sp>
      </p:grpSp>
      <p:grpSp>
        <p:nvGrpSpPr>
          <p:cNvPr id="74" name="グループ化 73"/>
          <p:cNvGrpSpPr/>
          <p:nvPr/>
        </p:nvGrpSpPr>
        <p:grpSpPr>
          <a:xfrm>
            <a:off x="2324927" y="735138"/>
            <a:ext cx="8169660" cy="965103"/>
            <a:chOff x="884107" y="950180"/>
            <a:chExt cx="8169660" cy="965103"/>
          </a:xfrm>
        </p:grpSpPr>
        <p:sp>
          <p:nvSpPr>
            <p:cNvPr id="75" name="角丸四角形 74"/>
            <p:cNvSpPr/>
            <p:nvPr/>
          </p:nvSpPr>
          <p:spPr>
            <a:xfrm>
              <a:off x="2680526" y="950180"/>
              <a:ext cx="1606294"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電話相談</a:t>
              </a:r>
            </a:p>
          </p:txBody>
        </p:sp>
        <p:sp>
          <p:nvSpPr>
            <p:cNvPr id="77" name="角丸四角形 76"/>
            <p:cNvSpPr/>
            <p:nvPr/>
          </p:nvSpPr>
          <p:spPr>
            <a:xfrm>
              <a:off x="6893767" y="1375283"/>
              <a:ext cx="2160000" cy="540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滋賀県ひきこもり者等支援ネットワーク会議</a:t>
              </a:r>
            </a:p>
          </p:txBody>
        </p:sp>
        <p:sp>
          <p:nvSpPr>
            <p:cNvPr id="78" name="角丸四角形 77"/>
            <p:cNvSpPr/>
            <p:nvPr/>
          </p:nvSpPr>
          <p:spPr>
            <a:xfrm>
              <a:off x="6893767" y="1038851"/>
              <a:ext cx="216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ひきこもり・働きづらさ委員会</a:t>
              </a:r>
            </a:p>
          </p:txBody>
        </p:sp>
        <p:sp>
          <p:nvSpPr>
            <p:cNvPr id="79" name="角丸四角形 78"/>
            <p:cNvSpPr/>
            <p:nvPr/>
          </p:nvSpPr>
          <p:spPr>
            <a:xfrm>
              <a:off x="896872" y="1158310"/>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フォーラム</a:t>
              </a:r>
            </a:p>
          </p:txBody>
        </p:sp>
        <p:sp>
          <p:nvSpPr>
            <p:cNvPr id="80" name="角丸四角形 79"/>
            <p:cNvSpPr/>
            <p:nvPr/>
          </p:nvSpPr>
          <p:spPr>
            <a:xfrm>
              <a:off x="884107" y="1556662"/>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資源マップ作成</a:t>
              </a:r>
            </a:p>
          </p:txBody>
        </p:sp>
        <p:sp>
          <p:nvSpPr>
            <p:cNvPr id="81" name="角丸四角形 80"/>
            <p:cNvSpPr/>
            <p:nvPr/>
          </p:nvSpPr>
          <p:spPr>
            <a:xfrm>
              <a:off x="2680526" y="1336808"/>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居場所づくり</a:t>
              </a:r>
            </a:p>
          </p:txBody>
        </p:sp>
      </p:grpSp>
      <p:grpSp>
        <p:nvGrpSpPr>
          <p:cNvPr id="94" name="グループ化 93"/>
          <p:cNvGrpSpPr/>
          <p:nvPr/>
        </p:nvGrpSpPr>
        <p:grpSpPr>
          <a:xfrm>
            <a:off x="1593723" y="5634154"/>
            <a:ext cx="9019835" cy="1023042"/>
            <a:chOff x="69722" y="5624284"/>
            <a:chExt cx="9019835" cy="1140087"/>
          </a:xfrm>
        </p:grpSpPr>
        <p:sp>
          <p:nvSpPr>
            <p:cNvPr id="90" name="正方形/長方形 89"/>
            <p:cNvSpPr/>
            <p:nvPr/>
          </p:nvSpPr>
          <p:spPr>
            <a:xfrm>
              <a:off x="771892" y="5639726"/>
              <a:ext cx="8317665" cy="1124645"/>
            </a:xfrm>
            <a:prstGeom prst="rect">
              <a:avLst/>
            </a:prstGeom>
            <a:solidFill>
              <a:srgbClr val="E7E6E6">
                <a:alpha val="74902"/>
              </a:srgb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89" name="正方形/長方形 88"/>
            <p:cNvSpPr/>
            <p:nvPr/>
          </p:nvSpPr>
          <p:spPr>
            <a:xfrm>
              <a:off x="69722" y="5624284"/>
              <a:ext cx="680603" cy="1124646"/>
            </a:xfrm>
            <a:prstGeom prst="rect">
              <a:avLst/>
            </a:prstGeom>
            <a:solidFill>
              <a:schemeClr val="bg2"/>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BIZ UDPゴシック" panose="020B0400000000000000" pitchFamily="50" charset="-128"/>
                  <a:ea typeface="BIZ UDPゴシック" panose="020B0400000000000000" pitchFamily="50" charset="-128"/>
                </a:rPr>
                <a:t>国、市町　　その他</a:t>
              </a:r>
            </a:p>
          </p:txBody>
        </p:sp>
      </p:grpSp>
      <p:sp>
        <p:nvSpPr>
          <p:cNvPr id="91" name="角丸四角形 90"/>
          <p:cNvSpPr/>
          <p:nvPr/>
        </p:nvSpPr>
        <p:spPr>
          <a:xfrm>
            <a:off x="5920818" y="5707651"/>
            <a:ext cx="216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100" dirty="0">
                <a:solidFill>
                  <a:schemeClr val="dk1"/>
                </a:solidFill>
                <a:latin typeface="BIZ UDPゴシック" panose="020B0400000000000000" pitchFamily="50" charset="-128"/>
                <a:ea typeface="BIZ UDPゴシック" panose="020B0400000000000000" pitchFamily="50" charset="-128"/>
              </a:rPr>
              <a:t>ひきこもり対策研修</a:t>
            </a:r>
            <a:endParaRPr lang="en-US" altLang="ja-JP" sz="1100" dirty="0">
              <a:solidFill>
                <a:schemeClr val="dk1"/>
              </a:solidFill>
              <a:latin typeface="BIZ UDPゴシック" panose="020B0400000000000000" pitchFamily="50" charset="-128"/>
              <a:ea typeface="BIZ UDPゴシック" panose="020B0400000000000000" pitchFamily="50" charset="-128"/>
            </a:endParaRPr>
          </a:p>
        </p:txBody>
      </p:sp>
      <p:sp>
        <p:nvSpPr>
          <p:cNvPr id="92" name="角丸四角形 91"/>
          <p:cNvSpPr/>
          <p:nvPr/>
        </p:nvSpPr>
        <p:spPr>
          <a:xfrm>
            <a:off x="5920818" y="6050010"/>
            <a:ext cx="2160000" cy="540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ja-JP" sz="1100" dirty="0">
                <a:solidFill>
                  <a:schemeClr val="dk1"/>
                </a:solidFill>
                <a:latin typeface="BIZ UDPゴシック" panose="020B0400000000000000" pitchFamily="50" charset="-128"/>
                <a:ea typeface="BIZ UDPゴシック" panose="020B0400000000000000" pitchFamily="50" charset="-128"/>
              </a:rPr>
              <a:t>ひきこもり地域支援センター</a:t>
            </a:r>
            <a:r>
              <a:rPr lang="ja-JP" altLang="en-US" sz="1100" dirty="0">
                <a:solidFill>
                  <a:schemeClr val="dk1"/>
                </a:solidFill>
                <a:latin typeface="BIZ UDPゴシック" panose="020B0400000000000000" pitchFamily="50" charset="-128"/>
                <a:ea typeface="BIZ UDPゴシック" panose="020B0400000000000000" pitchFamily="50" charset="-128"/>
              </a:rPr>
              <a:t>　</a:t>
            </a:r>
            <a:r>
              <a:rPr lang="ja-JP" altLang="ja-JP" sz="1100" dirty="0">
                <a:solidFill>
                  <a:schemeClr val="dk1"/>
                </a:solidFill>
                <a:latin typeface="BIZ UDPゴシック" panose="020B0400000000000000" pitchFamily="50" charset="-128"/>
                <a:ea typeface="BIZ UDPゴシック" panose="020B0400000000000000" pitchFamily="50" charset="-128"/>
              </a:rPr>
              <a:t>全国連絡協議会</a:t>
            </a:r>
            <a:endParaRPr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93" name="角丸四角形 92"/>
          <p:cNvSpPr/>
          <p:nvPr/>
        </p:nvSpPr>
        <p:spPr>
          <a:xfrm>
            <a:off x="8345730" y="5794771"/>
            <a:ext cx="2160000" cy="540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US" altLang="ja-JP" sz="1100" dirty="0">
                <a:solidFill>
                  <a:schemeClr val="dk1"/>
                </a:solidFill>
                <a:latin typeface="BIZ UDPゴシック" panose="020B0400000000000000" pitchFamily="50" charset="-128"/>
                <a:ea typeface="BIZ UDPゴシック" panose="020B0400000000000000" pitchFamily="50" charset="-128"/>
              </a:rPr>
              <a:t>※</a:t>
            </a:r>
            <a:r>
              <a:rPr lang="ja-JP" altLang="ja-JP" sz="1100" dirty="0">
                <a:solidFill>
                  <a:schemeClr val="dk1"/>
                </a:solidFill>
                <a:latin typeface="BIZ UDPゴシック" panose="020B0400000000000000" pitchFamily="50" charset="-128"/>
                <a:ea typeface="BIZ UDPゴシック" panose="020B0400000000000000" pitchFamily="50" charset="-128"/>
              </a:rPr>
              <a:t>滋賀県就職氷河期世代活躍支援プラットフォーム</a:t>
            </a:r>
            <a:r>
              <a:rPr lang="ja-JP" altLang="en-US" sz="1100" dirty="0">
                <a:solidFill>
                  <a:schemeClr val="dk1"/>
                </a:solidFill>
                <a:latin typeface="BIZ UDPゴシック" panose="020B0400000000000000" pitchFamily="50" charset="-128"/>
                <a:ea typeface="BIZ UDPゴシック" panose="020B0400000000000000" pitchFamily="50" charset="-128"/>
              </a:rPr>
              <a:t>会議（滋賀労働局・労政課）</a:t>
            </a:r>
            <a:endParaRPr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62" name="角丸四角形 61"/>
          <p:cNvSpPr/>
          <p:nvPr/>
        </p:nvSpPr>
        <p:spPr>
          <a:xfrm>
            <a:off x="2345659" y="2703970"/>
            <a:ext cx="1604066" cy="312903"/>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若者サミット</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64" name="角丸四角形 13">
            <a:extLst>
              <a:ext uri="{FF2B5EF4-FFF2-40B4-BE49-F238E27FC236}">
                <a16:creationId xmlns:a16="http://schemas.microsoft.com/office/drawing/2014/main" id="{E0538B36-8D64-4380-A9CC-FEC4AFD1EDB8}"/>
              </a:ext>
            </a:extLst>
          </p:cNvPr>
          <p:cNvSpPr/>
          <p:nvPr/>
        </p:nvSpPr>
        <p:spPr>
          <a:xfrm>
            <a:off x="5947912" y="2515933"/>
            <a:ext cx="2132907"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ひきこもり支援従事者研修</a:t>
            </a:r>
          </a:p>
        </p:txBody>
      </p:sp>
      <p:sp>
        <p:nvSpPr>
          <p:cNvPr id="72" name="角丸四角形 81">
            <a:extLst>
              <a:ext uri="{FF2B5EF4-FFF2-40B4-BE49-F238E27FC236}">
                <a16:creationId xmlns:a16="http://schemas.microsoft.com/office/drawing/2014/main" id="{1DCBA8CA-116C-41B5-BE1C-896006BF1E98}"/>
              </a:ext>
            </a:extLst>
          </p:cNvPr>
          <p:cNvSpPr/>
          <p:nvPr/>
        </p:nvSpPr>
        <p:spPr>
          <a:xfrm>
            <a:off x="4106781" y="1506098"/>
            <a:ext cx="1603720" cy="62699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家族教室</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1100" dirty="0">
                <a:solidFill>
                  <a:schemeClr val="tx1"/>
                </a:solidFill>
                <a:latin typeface="BIZ UDPゴシック" panose="020B0400000000000000" pitchFamily="50" charset="-128"/>
                <a:ea typeface="BIZ UDPゴシック" panose="020B0400000000000000" pitchFamily="50" charset="-128"/>
              </a:rPr>
              <a:t>★共催（家族学習会）</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63" name="角丸四角形 13">
            <a:extLst>
              <a:ext uri="{FF2B5EF4-FFF2-40B4-BE49-F238E27FC236}">
                <a16:creationId xmlns:a16="http://schemas.microsoft.com/office/drawing/2014/main" id="{4CA9736B-001B-485D-82BE-F43B76091120}"/>
              </a:ext>
            </a:extLst>
          </p:cNvPr>
          <p:cNvSpPr/>
          <p:nvPr/>
        </p:nvSpPr>
        <p:spPr>
          <a:xfrm>
            <a:off x="2355704" y="1867808"/>
            <a:ext cx="1599483"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県民講座　★共催</a:t>
            </a:r>
          </a:p>
        </p:txBody>
      </p:sp>
      <p:sp>
        <p:nvSpPr>
          <p:cNvPr id="87" name="角丸四角形 86"/>
          <p:cNvSpPr/>
          <p:nvPr/>
        </p:nvSpPr>
        <p:spPr>
          <a:xfrm>
            <a:off x="8344090" y="4749830"/>
            <a:ext cx="2160000" cy="540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rPr>
              <a:t>ひきこもり支援施策推進会議</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86" name="角丸四角形 85"/>
          <p:cNvSpPr/>
          <p:nvPr/>
        </p:nvSpPr>
        <p:spPr>
          <a:xfrm>
            <a:off x="4068043" y="5736677"/>
            <a:ext cx="1642458" cy="540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rPr>
              <a:t>重層的体制整備事業</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生活困窮者支援事業</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67" name="角丸四角形 5">
            <a:extLst>
              <a:ext uri="{FF2B5EF4-FFF2-40B4-BE49-F238E27FC236}">
                <a16:creationId xmlns:a16="http://schemas.microsoft.com/office/drawing/2014/main" id="{BB3EB958-68B2-4900-AE7F-8DDC46E03B27}"/>
              </a:ext>
            </a:extLst>
          </p:cNvPr>
          <p:cNvSpPr/>
          <p:nvPr/>
        </p:nvSpPr>
        <p:spPr>
          <a:xfrm>
            <a:off x="5947911" y="1483503"/>
            <a:ext cx="2132908" cy="308101"/>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BIZ UDPゴシック" panose="020B0400000000000000" pitchFamily="50" charset="-128"/>
                <a:ea typeface="BIZ UDPゴシック" panose="020B0400000000000000" pitchFamily="50" charset="-128"/>
              </a:rPr>
              <a:t>民生委員向け研修　★共催</a:t>
            </a:r>
            <a:endParaRPr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76" name="角丸四角形 55">
            <a:extLst>
              <a:ext uri="{FF2B5EF4-FFF2-40B4-BE49-F238E27FC236}">
                <a16:creationId xmlns:a16="http://schemas.microsoft.com/office/drawing/2014/main" id="{AEF58FBF-F627-40E2-80FB-47DEE16C70C5}"/>
              </a:ext>
            </a:extLst>
          </p:cNvPr>
          <p:cNvSpPr/>
          <p:nvPr/>
        </p:nvSpPr>
        <p:spPr>
          <a:xfrm>
            <a:off x="2345659" y="3665816"/>
            <a:ext cx="1620000" cy="288000"/>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啓発活動</a:t>
            </a:r>
          </a:p>
        </p:txBody>
      </p:sp>
      <p:sp>
        <p:nvSpPr>
          <p:cNvPr id="82" name="角丸四角形 85">
            <a:extLst>
              <a:ext uri="{FF2B5EF4-FFF2-40B4-BE49-F238E27FC236}">
                <a16:creationId xmlns:a16="http://schemas.microsoft.com/office/drawing/2014/main" id="{72B0BE89-26BB-4D91-8982-B334CA39D788}"/>
              </a:ext>
            </a:extLst>
          </p:cNvPr>
          <p:cNvSpPr/>
          <p:nvPr/>
        </p:nvSpPr>
        <p:spPr>
          <a:xfrm>
            <a:off x="2334216" y="6274046"/>
            <a:ext cx="1642458" cy="315964"/>
          </a:xfrm>
          <a:prstGeom prst="round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全国キャラバン</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14A52F88-A2ED-4137-BE60-6329DF4C1F19}"/>
              </a:ext>
            </a:extLst>
          </p:cNvPr>
          <p:cNvSpPr/>
          <p:nvPr/>
        </p:nvSpPr>
        <p:spPr>
          <a:xfrm>
            <a:off x="4052643" y="5648011"/>
            <a:ext cx="1788282" cy="68676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吹き出し: 四角形 7">
            <a:extLst>
              <a:ext uri="{FF2B5EF4-FFF2-40B4-BE49-F238E27FC236}">
                <a16:creationId xmlns:a16="http://schemas.microsoft.com/office/drawing/2014/main" id="{AE735452-031B-4FA7-8EFF-644087B87D1C}"/>
              </a:ext>
            </a:extLst>
          </p:cNvPr>
          <p:cNvSpPr/>
          <p:nvPr/>
        </p:nvSpPr>
        <p:spPr>
          <a:xfrm>
            <a:off x="5113867" y="4539188"/>
            <a:ext cx="1972733" cy="895883"/>
          </a:xfrm>
          <a:prstGeom prst="wedgeRectCallout">
            <a:avLst>
              <a:gd name="adj1" fmla="val -39717"/>
              <a:gd name="adj2" fmla="val 719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相談窓口の設置</a:t>
            </a:r>
            <a:endParaRPr kumimoji="1" lang="en-US" altLang="ja-JP" dirty="0"/>
          </a:p>
          <a:p>
            <a:pPr algn="ctr"/>
            <a:r>
              <a:rPr lang="ja-JP" altLang="en-US" dirty="0"/>
              <a:t>居場所づくり</a:t>
            </a:r>
            <a:endParaRPr lang="en-US" altLang="ja-JP" dirty="0"/>
          </a:p>
          <a:p>
            <a:pPr algn="ctr"/>
            <a:r>
              <a:rPr kumimoji="1" lang="ja-JP" altLang="en-US" sz="1400" dirty="0"/>
              <a:t>ネットワークづくり</a:t>
            </a:r>
          </a:p>
        </p:txBody>
      </p:sp>
    </p:spTree>
    <p:extLst>
      <p:ext uri="{BB962C8B-B14F-4D97-AF65-F5344CB8AC3E}">
        <p14:creationId xmlns:p14="http://schemas.microsoft.com/office/powerpoint/2010/main" val="32484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70AAE-11C9-4582-AA43-4F7785D9E4F8}"/>
              </a:ext>
            </a:extLst>
          </p:cNvPr>
          <p:cNvSpPr>
            <a:spLocks noGrp="1"/>
          </p:cNvSpPr>
          <p:nvPr>
            <p:ph type="title"/>
          </p:nvPr>
        </p:nvSpPr>
        <p:spPr>
          <a:xfrm>
            <a:off x="838200" y="788458"/>
            <a:ext cx="10515600" cy="1325563"/>
          </a:xfrm>
        </p:spPr>
        <p:txBody>
          <a:bodyPr/>
          <a:lstStyle/>
          <a:p>
            <a:r>
              <a:rPr kumimoji="1" lang="ja-JP" altLang="en-US" dirty="0">
                <a:latin typeface="UD デジタル 教科書体 N-B" panose="02020700000000000000" pitchFamily="17" charset="-128"/>
                <a:ea typeface="UD デジタル 教科書体 N-B" panose="02020700000000000000" pitchFamily="17" charset="-128"/>
              </a:rPr>
              <a:t>令和６年度　</a:t>
            </a:r>
            <a:br>
              <a:rPr kumimoji="1" lang="en-US" altLang="ja-JP" dirty="0">
                <a:latin typeface="UD デジタル 教科書体 N-B" panose="02020700000000000000" pitchFamily="17" charset="-128"/>
                <a:ea typeface="UD デジタル 教科書体 N-B" panose="02020700000000000000" pitchFamily="17" charset="-128"/>
              </a:rPr>
            </a:br>
            <a:r>
              <a:rPr kumimoji="1" lang="ja-JP" altLang="en-US" dirty="0">
                <a:latin typeface="UD デジタル 教科書体 N-B" panose="02020700000000000000" pitchFamily="17" charset="-128"/>
                <a:ea typeface="UD デジタル 教科書体 N-B" panose="02020700000000000000" pitchFamily="17" charset="-128"/>
              </a:rPr>
              <a:t>ひきこもり支援ステーション事業実績</a:t>
            </a:r>
          </a:p>
        </p:txBody>
      </p:sp>
      <p:sp>
        <p:nvSpPr>
          <p:cNvPr id="3" name="コンテンツ プレースホルダー 2">
            <a:extLst>
              <a:ext uri="{FF2B5EF4-FFF2-40B4-BE49-F238E27FC236}">
                <a16:creationId xmlns:a16="http://schemas.microsoft.com/office/drawing/2014/main" id="{CEB19134-9538-4921-9006-6251A2567FE7}"/>
              </a:ext>
            </a:extLst>
          </p:cNvPr>
          <p:cNvSpPr>
            <a:spLocks noGrp="1"/>
          </p:cNvSpPr>
          <p:nvPr>
            <p:ph idx="1"/>
          </p:nvPr>
        </p:nvSpPr>
        <p:spPr/>
        <p:txBody>
          <a:bodyPr/>
          <a:lstStyle/>
          <a:p>
            <a:pPr marL="0" indent="0">
              <a:buNone/>
            </a:pP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dirty="0">
                <a:latin typeface="UD デジタル 教科書体 N-B" panose="02020700000000000000" pitchFamily="17" charset="-128"/>
                <a:ea typeface="UD デジタル 教科書体 N-B" panose="02020700000000000000" pitchFamily="17" charset="-128"/>
              </a:rPr>
              <a:t>＜相談支援の状況＞</a:t>
            </a:r>
            <a:endParaRPr kumimoji="1" lang="en-US" altLang="ja-JP" dirty="0">
              <a:latin typeface="UD デジタル 教科書体 N-B" panose="02020700000000000000" pitchFamily="17" charset="-128"/>
              <a:ea typeface="UD デジタル 教科書体 N-B" panose="02020700000000000000" pitchFamily="17" charset="-128"/>
            </a:endParaRPr>
          </a:p>
          <a:p>
            <a:r>
              <a:rPr kumimoji="1" lang="ja-JP" altLang="en-US" dirty="0">
                <a:latin typeface="UD デジタル 教科書体 N-B" panose="02020700000000000000" pitchFamily="17" charset="-128"/>
                <a:ea typeface="UD デジタル 教科書体 N-B" panose="02020700000000000000" pitchFamily="17" charset="-128"/>
              </a:rPr>
              <a:t>相談件数　実人数　　　</a:t>
            </a:r>
            <a:r>
              <a:rPr kumimoji="1" lang="en-US" altLang="ja-JP" dirty="0">
                <a:latin typeface="UD デジタル 教科書体 N-B" panose="02020700000000000000" pitchFamily="17" charset="-128"/>
                <a:ea typeface="UD デジタル 教科書体 N-B" panose="02020700000000000000" pitchFamily="17" charset="-128"/>
              </a:rPr>
              <a:t>37</a:t>
            </a:r>
            <a:r>
              <a:rPr kumimoji="1" lang="ja-JP" altLang="en-US" dirty="0">
                <a:latin typeface="UD デジタル 教科書体 N-B" panose="02020700000000000000" pitchFamily="17" charset="-128"/>
                <a:ea typeface="UD デジタル 教科書体 N-B" panose="02020700000000000000" pitchFamily="17" charset="-128"/>
              </a:rPr>
              <a:t>人</a:t>
            </a:r>
            <a:endParaRPr kumimoji="1" lang="en-US" altLang="ja-JP" dirty="0">
              <a:latin typeface="UD デジタル 教科書体 N-B" panose="02020700000000000000" pitchFamily="17" charset="-128"/>
              <a:ea typeface="UD デジタル 教科書体 N-B" panose="02020700000000000000" pitchFamily="17" charset="-128"/>
            </a:endParaRPr>
          </a:p>
          <a:p>
            <a:r>
              <a:rPr lang="ja-JP" altLang="en-US" dirty="0">
                <a:latin typeface="UD デジタル 教科書体 N-B" panose="02020700000000000000" pitchFamily="17" charset="-128"/>
                <a:ea typeface="UD デジタル 教科書体 N-B" panose="02020700000000000000" pitchFamily="17" charset="-128"/>
              </a:rPr>
              <a:t>　　　　　　　　　　　</a:t>
            </a:r>
            <a:r>
              <a:rPr lang="en-US" altLang="ja-JP" dirty="0">
                <a:latin typeface="UD デジタル 教科書体 N-B" panose="02020700000000000000" pitchFamily="17" charset="-128"/>
                <a:ea typeface="UD デジタル 教科書体 N-B" panose="02020700000000000000" pitchFamily="17" charset="-128"/>
              </a:rPr>
              <a:t>※</a:t>
            </a:r>
            <a:r>
              <a:rPr lang="ja-JP" altLang="en-US" dirty="0">
                <a:latin typeface="UD デジタル 教科書体 N-B" panose="02020700000000000000" pitchFamily="17" charset="-128"/>
                <a:ea typeface="UD デジタル 教科書体 N-B" panose="02020700000000000000" pitchFamily="17" charset="-128"/>
              </a:rPr>
              <a:t>うち３人　新規</a:t>
            </a:r>
            <a:endParaRPr kumimoji="1" lang="en-US" altLang="ja-JP" dirty="0">
              <a:latin typeface="UD デジタル 教科書体 N-B" panose="02020700000000000000" pitchFamily="17" charset="-128"/>
              <a:ea typeface="UD デジタル 教科書体 N-B" panose="02020700000000000000" pitchFamily="17" charset="-128"/>
            </a:endParaRPr>
          </a:p>
          <a:p>
            <a:pPr marL="0" indent="0">
              <a:buNone/>
            </a:pPr>
            <a:r>
              <a:rPr lang="ja-JP" altLang="en-US" dirty="0">
                <a:latin typeface="UD デジタル 教科書体 N-B" panose="02020700000000000000" pitchFamily="17" charset="-128"/>
                <a:ea typeface="UD デジタル 教科書体 N-B" panose="02020700000000000000" pitchFamily="17" charset="-128"/>
              </a:rPr>
              <a:t>　　　　　　延べ件数 　</a:t>
            </a:r>
            <a:r>
              <a:rPr lang="en-US" altLang="ja-JP" dirty="0">
                <a:latin typeface="UD デジタル 教科書体 N-B" panose="02020700000000000000" pitchFamily="17" charset="-128"/>
                <a:ea typeface="UD デジタル 教科書体 N-B" panose="02020700000000000000" pitchFamily="17" charset="-128"/>
              </a:rPr>
              <a:t>150</a:t>
            </a:r>
            <a:r>
              <a:rPr lang="ja-JP" altLang="en-US" dirty="0">
                <a:latin typeface="UD デジタル 教科書体 N-B" panose="02020700000000000000" pitchFamily="17" charset="-128"/>
                <a:ea typeface="UD デジタル 教科書体 N-B" panose="02020700000000000000" pitchFamily="17" charset="-128"/>
              </a:rPr>
              <a:t>件  </a:t>
            </a:r>
            <a:r>
              <a:rPr lang="en-US" altLang="ja-JP" sz="2000" dirty="0">
                <a:latin typeface="UD デジタル 教科書体 N-B" panose="02020700000000000000" pitchFamily="17" charset="-128"/>
                <a:ea typeface="UD デジタル 教科書体 N-B" panose="02020700000000000000" pitchFamily="17" charset="-128"/>
              </a:rPr>
              <a:t>(</a:t>
            </a:r>
            <a:r>
              <a:rPr lang="ja-JP" altLang="en-US" sz="2000" dirty="0">
                <a:latin typeface="UD デジタル 教科書体 N-B" panose="02020700000000000000" pitchFamily="17" charset="-128"/>
                <a:ea typeface="UD デジタル 教科書体 N-B" panose="02020700000000000000" pitchFamily="17" charset="-128"/>
              </a:rPr>
              <a:t>令和７年１月末現在）</a:t>
            </a:r>
            <a:endParaRPr lang="en-US" altLang="ja-JP" sz="2000" dirty="0">
              <a:latin typeface="UD デジタル 教科書体 N-B" panose="02020700000000000000" pitchFamily="17" charset="-128"/>
              <a:ea typeface="UD デジタル 教科書体 N-B" panose="02020700000000000000" pitchFamily="17" charset="-128"/>
            </a:endParaRPr>
          </a:p>
          <a:p>
            <a:endParaRPr lang="en-US" altLang="ja-JP"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4720830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1955</TotalTime>
  <Words>2925</Words>
  <Application>Microsoft Office PowerPoint</Application>
  <PresentationFormat>ワイド画面</PresentationFormat>
  <Paragraphs>504</Paragraphs>
  <Slides>28</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28</vt:i4>
      </vt:variant>
    </vt:vector>
  </HeadingPairs>
  <TitlesOfParts>
    <vt:vector size="38" baseType="lpstr">
      <vt:lpstr>BIZ UDPゴシック</vt:lpstr>
      <vt:lpstr>ＭＳ ゴシック</vt:lpstr>
      <vt:lpstr>UD デジタル 教科書体 N-B</vt:lpstr>
      <vt:lpstr>UD デジタル 教科書体 NK-B</vt:lpstr>
      <vt:lpstr>UD デジタル 教科書体 NK-R</vt:lpstr>
      <vt:lpstr>メイリオ</vt:lpstr>
      <vt:lpstr>游ゴシック</vt:lpstr>
      <vt:lpstr>游ゴシック Light</vt:lpstr>
      <vt:lpstr>Arial</vt:lpstr>
      <vt:lpstr>Office テーマ</vt:lpstr>
      <vt:lpstr>湖南市のひきこもり支援の 取り組みについて</vt:lpstr>
      <vt:lpstr>ひきこもり推計数（滋賀県）</vt:lpstr>
      <vt:lpstr>ひきこもり推計数（湖南市）</vt:lpstr>
      <vt:lpstr>湖南市の相談状況からひきこもりの把握数</vt:lpstr>
      <vt:lpstr>PowerPoint プレゼンテーション</vt:lpstr>
      <vt:lpstr>PowerPoint プレゼンテーション</vt:lpstr>
      <vt:lpstr>　　　　　　ひきこもり支援施策体系図</vt:lpstr>
      <vt:lpstr>PowerPoint プレゼンテーション</vt:lpstr>
      <vt:lpstr>令和６年度　 ひきこもり支援ステーション事業実績</vt:lpstr>
      <vt:lpstr>湖南市ひきこもり支援</vt:lpstr>
      <vt:lpstr>令和６年度　 ひきこもり支援ステーション事業実績</vt:lpstr>
      <vt:lpstr>令和６年度　 ひきこもり支援ステーション事業実績</vt:lpstr>
      <vt:lpstr>令和６年度　 ひきこもり支援ステーション事業実績</vt:lpstr>
      <vt:lpstr>令和６年度　 ひきこもり支援ステーション事業実績</vt:lpstr>
      <vt:lpstr>令和６年度　 ひきこもり支援ステーション事業実績</vt:lpstr>
      <vt:lpstr>令和６年度　 ひきこもり支援ステーション事業実績</vt:lpstr>
      <vt:lpstr>令和６年度　 ひきこもり支援ステーション事業実績</vt:lpstr>
      <vt:lpstr>令和６年度　 ひきこもり支援ステーション事業実績</vt:lpstr>
      <vt:lpstr>令和６年度　 ひきこもり支援ステーション事業実績</vt:lpstr>
      <vt:lpstr>令和６年度　 ひきこもり支援ステーション事業実績</vt:lpstr>
      <vt:lpstr>PowerPoint プレゼンテーション</vt:lpstr>
      <vt:lpstr>湖南市ひきこもり支援</vt:lpstr>
      <vt:lpstr>滋賀県内ひきこもり　支援関連会議</vt:lpstr>
      <vt:lpstr>湖南市ひきこもり支援の重視すべき視点</vt:lpstr>
      <vt:lpstr>湖南市ひきこもり支援の重視すべき視点</vt:lpstr>
      <vt:lpstr>湖南市ひきこもり支援の重視すべき視点</vt:lpstr>
      <vt:lpstr>湖南市ひきこもり支援の目指す姿</vt:lpstr>
      <vt:lpstr>湖南市ひきこもり支援の目指す姿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敬祐</dc:creator>
  <cp:lastModifiedBy>木田縁</cp:lastModifiedBy>
  <cp:revision>120</cp:revision>
  <cp:lastPrinted>2025-02-05T05:11:52Z</cp:lastPrinted>
  <dcterms:created xsi:type="dcterms:W3CDTF">2024-12-11T01:45:37Z</dcterms:created>
  <dcterms:modified xsi:type="dcterms:W3CDTF">2025-03-18T06:26:49Z</dcterms:modified>
</cp:coreProperties>
</file>