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72" r:id="rId2"/>
    <p:sldId id="279" r:id="rId3"/>
    <p:sldId id="290" r:id="rId4"/>
    <p:sldId id="280" r:id="rId5"/>
    <p:sldId id="288" r:id="rId6"/>
    <p:sldId id="291" r:id="rId7"/>
    <p:sldId id="271" r:id="rId8"/>
    <p:sldId id="266" r:id="rId9"/>
    <p:sldId id="276" r:id="rId10"/>
    <p:sldId id="282" r:id="rId11"/>
    <p:sldId id="287" r:id="rId12"/>
    <p:sldId id="257" r:id="rId13"/>
    <p:sldId id="285" r:id="rId14"/>
    <p:sldId id="278" r:id="rId15"/>
    <p:sldId id="292" r:id="rId16"/>
    <p:sldId id="283" r:id="rId17"/>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川﨑知子" initials="川﨑知子" lastIdx="1" clrIdx="0">
    <p:extLst>
      <p:ext uri="{19B8F6BF-5375-455C-9EA6-DF929625EA0E}">
        <p15:presenceInfo xmlns:p15="http://schemas.microsoft.com/office/powerpoint/2012/main" userId="S-1-5-21-1763009495-648825657-2309104465-11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1" d="100"/>
          <a:sy n="121" d="100"/>
        </p:scale>
        <p:origin x="144" y="96"/>
      </p:cViewPr>
      <p:guideLst/>
    </p:cSldViewPr>
  </p:slideViewPr>
  <p:notesTextViewPr>
    <p:cViewPr>
      <p:scale>
        <a:sx n="1" d="1"/>
        <a:sy n="1" d="1"/>
      </p:scale>
      <p:origin x="0" y="0"/>
    </p:cViewPr>
  </p:notesTextViewPr>
  <p:notesViewPr>
    <p:cSldViewPr snapToGrid="0">
      <p:cViewPr varScale="1">
        <p:scale>
          <a:sx n="66" d="100"/>
          <a:sy n="66" d="100"/>
        </p:scale>
        <p:origin x="313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ja-JP"/>
              <a:t>外来延患者数</a:t>
            </a:r>
            <a:r>
              <a:rPr lang="ja-JP" altLang="en-US"/>
              <a:t>（内科）の推移</a:t>
            </a:r>
            <a:endParaRPr lang="ja-JP"/>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055042032789382"/>
          <c:y val="2.031780924826319E-2"/>
          <c:w val="0.87113190556296849"/>
          <c:h val="0.69988193741773053"/>
        </c:manualLayout>
      </c:layout>
      <c:lineChart>
        <c:grouping val="standard"/>
        <c:varyColors val="0"/>
        <c:ser>
          <c:idx val="0"/>
          <c:order val="0"/>
          <c:tx>
            <c:strRef>
              <c:f>'診療実績 (外来邊患者数　内科)'!$C$70</c:f>
              <c:strCache>
                <c:ptCount val="1"/>
                <c:pt idx="0">
                  <c:v>夏見診療所</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Lbl>
              <c:idx val="0"/>
              <c:layout>
                <c:manualLayout>
                  <c:x val="-5.1705752997091577E-2"/>
                  <c:y val="-1.70940170940170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705-49AA-83B0-885DB28AE309}"/>
                </c:ext>
              </c:extLst>
            </c:dLbl>
            <c:dLbl>
              <c:idx val="1"/>
              <c:layout>
                <c:manualLayout>
                  <c:x val="-4.6900948192286816E-2"/>
                  <c:y val="-1.89933523266856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05-49AA-83B0-885DB28AE309}"/>
                </c:ext>
              </c:extLst>
            </c:dLbl>
            <c:dLbl>
              <c:idx val="2"/>
              <c:layout>
                <c:manualLayout>
                  <c:x val="-4.4498545789884374E-2"/>
                  <c:y val="-2.65906932573599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705-49AA-83B0-885DB28AE309}"/>
                </c:ext>
              </c:extLst>
            </c:dLbl>
            <c:dLbl>
              <c:idx val="3"/>
              <c:layout>
                <c:manualLayout>
                  <c:x val="-5.6510557801896386E-2"/>
                  <c:y val="-2.08926875593542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05-49AA-83B0-885DB28AE309}"/>
                </c:ext>
              </c:extLst>
            </c:dLbl>
            <c:dLbl>
              <c:idx val="4"/>
              <c:layout>
                <c:manualLayout>
                  <c:x val="-4.9303350594689092E-2"/>
                  <c:y val="2.27920227920227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705-49AA-83B0-885DB28AE309}"/>
                </c:ext>
              </c:extLst>
            </c:dLbl>
            <c:dLbl>
              <c:idx val="5"/>
              <c:layout>
                <c:manualLayout>
                  <c:x val="-4.38258731172117E-2"/>
                  <c:y val="2.46913580246913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705-49AA-83B0-885DB28AE30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'診療実績 (外来邊患者数　内科)'!$D$69:$J$69</c:f>
              <c:strCache>
                <c:ptCount val="7"/>
                <c:pt idx="0">
                  <c:v>平成３０年度</c:v>
                </c:pt>
                <c:pt idx="1">
                  <c:v>令和元年度</c:v>
                </c:pt>
                <c:pt idx="2">
                  <c:v>令和２年度</c:v>
                </c:pt>
                <c:pt idx="3">
                  <c:v>令和３年度</c:v>
                </c:pt>
                <c:pt idx="4">
                  <c:v>令和４年度</c:v>
                </c:pt>
                <c:pt idx="5">
                  <c:v>令和５年度</c:v>
                </c:pt>
                <c:pt idx="6">
                  <c:v>令和６年度</c:v>
                </c:pt>
              </c:strCache>
            </c:strRef>
          </c:cat>
          <c:val>
            <c:numRef>
              <c:f>'診療実績 (外来邊患者数　内科)'!$D$70:$J$70</c:f>
              <c:numCache>
                <c:formatCode>#,##0_);[Red]\(#,##0\)</c:formatCode>
                <c:ptCount val="7"/>
                <c:pt idx="0">
                  <c:v>12724</c:v>
                </c:pt>
                <c:pt idx="1">
                  <c:v>12755</c:v>
                </c:pt>
                <c:pt idx="2">
                  <c:v>10496</c:v>
                </c:pt>
                <c:pt idx="3">
                  <c:v>11244</c:v>
                </c:pt>
                <c:pt idx="4">
                  <c:v>11598</c:v>
                </c:pt>
                <c:pt idx="5">
                  <c:v>11662</c:v>
                </c:pt>
                <c:pt idx="6">
                  <c:v>11976</c:v>
                </c:pt>
              </c:numCache>
            </c:numRef>
          </c:val>
          <c:smooth val="0"/>
          <c:extLst>
            <c:ext xmlns:c16="http://schemas.microsoft.com/office/drawing/2014/chart" uri="{C3380CC4-5D6E-409C-BE32-E72D297353CC}">
              <c16:uniqueId val="{00000006-9705-49AA-83B0-885DB28AE309}"/>
            </c:ext>
          </c:extLst>
        </c:ser>
        <c:ser>
          <c:idx val="1"/>
          <c:order val="1"/>
          <c:tx>
            <c:strRef>
              <c:f>'診療実績 (外来邊患者数　内科)'!$C$71</c:f>
              <c:strCache>
                <c:ptCount val="1"/>
                <c:pt idx="0">
                  <c:v>水戸診療所</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Lbl>
              <c:idx val="0"/>
              <c:layout>
                <c:manualLayout>
                  <c:x val="-4.6228275519614101E-2"/>
                  <c:y val="1.5194681861348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05-49AA-83B0-885DB28AE309}"/>
                </c:ext>
              </c:extLst>
            </c:dLbl>
            <c:dLbl>
              <c:idx val="1"/>
              <c:layout>
                <c:manualLayout>
                  <c:x val="-4.6228275519614101E-2"/>
                  <c:y val="-1.70940170940172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705-49AA-83B0-885DB28AE309}"/>
                </c:ext>
              </c:extLst>
            </c:dLbl>
            <c:dLbl>
              <c:idx val="2"/>
              <c:layout>
                <c:manualLayout>
                  <c:x val="-4.6228275519614101E-2"/>
                  <c:y val="1.70940170940170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705-49AA-83B0-885DB28AE309}"/>
                </c:ext>
              </c:extLst>
            </c:dLbl>
            <c:dLbl>
              <c:idx val="3"/>
              <c:layout>
                <c:manualLayout>
                  <c:x val="-4.1423470714809209E-2"/>
                  <c:y val="1.89933523266856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705-49AA-83B0-885DB28AE309}"/>
                </c:ext>
              </c:extLst>
            </c:dLbl>
            <c:dLbl>
              <c:idx val="4"/>
              <c:layout>
                <c:manualLayout>
                  <c:x val="-4.9303350594689176E-2"/>
                  <c:y val="-1.70940170940170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05-49AA-83B0-885DB28AE309}"/>
                </c:ext>
              </c:extLst>
            </c:dLbl>
            <c:dLbl>
              <c:idx val="5"/>
              <c:layout>
                <c:manualLayout>
                  <c:x val="-3.3901870374311319E-2"/>
                  <c:y val="-1.70940170940172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705-49AA-83B0-885DB28AE30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'診療実績 (外来邊患者数　内科)'!$D$69:$J$69</c:f>
              <c:strCache>
                <c:ptCount val="7"/>
                <c:pt idx="0">
                  <c:v>平成３０年度</c:v>
                </c:pt>
                <c:pt idx="1">
                  <c:v>令和元年度</c:v>
                </c:pt>
                <c:pt idx="2">
                  <c:v>令和２年度</c:v>
                </c:pt>
                <c:pt idx="3">
                  <c:v>令和３年度</c:v>
                </c:pt>
                <c:pt idx="4">
                  <c:v>令和４年度</c:v>
                </c:pt>
                <c:pt idx="5">
                  <c:v>令和５年度</c:v>
                </c:pt>
                <c:pt idx="6">
                  <c:v>令和６年度</c:v>
                </c:pt>
              </c:strCache>
            </c:strRef>
          </c:cat>
          <c:val>
            <c:numRef>
              <c:f>'診療実績 (外来邊患者数　内科)'!$D$71:$J$71</c:f>
              <c:numCache>
                <c:formatCode>#,##0_);[Red]\(#,##0\)</c:formatCode>
                <c:ptCount val="7"/>
                <c:pt idx="0">
                  <c:v>9014</c:v>
                </c:pt>
                <c:pt idx="1">
                  <c:v>8993</c:v>
                </c:pt>
                <c:pt idx="2">
                  <c:v>9651</c:v>
                </c:pt>
                <c:pt idx="3">
                  <c:v>9657</c:v>
                </c:pt>
                <c:pt idx="4">
                  <c:v>11754</c:v>
                </c:pt>
                <c:pt idx="5">
                  <c:v>11907</c:v>
                </c:pt>
                <c:pt idx="6">
                  <c:v>11012</c:v>
                </c:pt>
              </c:numCache>
            </c:numRef>
          </c:val>
          <c:smooth val="0"/>
          <c:extLst>
            <c:ext xmlns:c16="http://schemas.microsoft.com/office/drawing/2014/chart" uri="{C3380CC4-5D6E-409C-BE32-E72D297353CC}">
              <c16:uniqueId val="{0000000D-9705-49AA-83B0-885DB28AE309}"/>
            </c:ext>
          </c:extLst>
        </c:ser>
        <c:ser>
          <c:idx val="2"/>
          <c:order val="2"/>
          <c:tx>
            <c:strRef>
              <c:f>'診療実績 (外来邊患者数　内科)'!$C$72</c:f>
              <c:strCache>
                <c:ptCount val="1"/>
                <c:pt idx="0">
                  <c:v>岩根診療所</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dLbls>
            <c:dLbl>
              <c:idx val="0"/>
              <c:layout>
                <c:manualLayout>
                  <c:x val="-4.3825778534439953E-2"/>
                  <c:y val="-1.04462690026994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705-49AA-83B0-885DB28AE309}"/>
                </c:ext>
              </c:extLst>
            </c:dLbl>
            <c:dLbl>
              <c:idx val="1"/>
              <c:layout>
                <c:manualLayout>
                  <c:x val="-4.8630677922016551E-2"/>
                  <c:y val="1.89933523266856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705-49AA-83B0-885DB28AE309}"/>
                </c:ext>
              </c:extLst>
            </c:dLbl>
            <c:dLbl>
              <c:idx val="2"/>
              <c:layout>
                <c:manualLayout>
                  <c:x val="-4.38258731172117E-2"/>
                  <c:y val="1.70940170940169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705-49AA-83B0-885DB28AE309}"/>
                </c:ext>
              </c:extLst>
            </c:dLbl>
            <c:dLbl>
              <c:idx val="3"/>
              <c:layout>
                <c:manualLayout>
                  <c:x val="-4.38258731172117E-2"/>
                  <c:y val="1.70940170940169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705-49AA-83B0-885DB28AE309}"/>
                </c:ext>
              </c:extLst>
            </c:dLbl>
            <c:dLbl>
              <c:idx val="4"/>
              <c:layout>
                <c:manualLayout>
                  <c:x val="-4.6228275519614191E-2"/>
                  <c:y val="-1.51946818613485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705-49AA-83B0-885DB28AE309}"/>
                </c:ext>
              </c:extLst>
            </c:dLbl>
            <c:dLbl>
              <c:idx val="5"/>
              <c:layout>
                <c:manualLayout>
                  <c:x val="-1.7489489489489491E-2"/>
                  <c:y val="-9.496676163342829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705-49AA-83B0-885DB28AE30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'診療実績 (外来邊患者数　内科)'!$D$69:$J$69</c:f>
              <c:strCache>
                <c:ptCount val="7"/>
                <c:pt idx="0">
                  <c:v>平成３０年度</c:v>
                </c:pt>
                <c:pt idx="1">
                  <c:v>令和元年度</c:v>
                </c:pt>
                <c:pt idx="2">
                  <c:v>令和２年度</c:v>
                </c:pt>
                <c:pt idx="3">
                  <c:v>令和３年度</c:v>
                </c:pt>
                <c:pt idx="4">
                  <c:v>令和４年度</c:v>
                </c:pt>
                <c:pt idx="5">
                  <c:v>令和５年度</c:v>
                </c:pt>
                <c:pt idx="6">
                  <c:v>令和６年度</c:v>
                </c:pt>
              </c:strCache>
            </c:strRef>
          </c:cat>
          <c:val>
            <c:numRef>
              <c:f>'診療実績 (外来邊患者数　内科)'!$D$72:$J$72</c:f>
              <c:numCache>
                <c:formatCode>#,##0_);[Red]\(#,##0\)</c:formatCode>
                <c:ptCount val="7"/>
                <c:pt idx="0">
                  <c:v>9979</c:v>
                </c:pt>
                <c:pt idx="1">
                  <c:v>8176</c:v>
                </c:pt>
                <c:pt idx="2">
                  <c:v>4094</c:v>
                </c:pt>
                <c:pt idx="3">
                  <c:v>4269</c:v>
                </c:pt>
                <c:pt idx="4">
                  <c:v>2849</c:v>
                </c:pt>
                <c:pt idx="5">
                  <c:v>0</c:v>
                </c:pt>
                <c:pt idx="6">
                  <c:v>0</c:v>
                </c:pt>
              </c:numCache>
            </c:numRef>
          </c:val>
          <c:smooth val="0"/>
          <c:extLst>
            <c:ext xmlns:c16="http://schemas.microsoft.com/office/drawing/2014/chart" uri="{C3380CC4-5D6E-409C-BE32-E72D297353CC}">
              <c16:uniqueId val="{00000014-9705-49AA-83B0-885DB28AE309}"/>
            </c:ext>
          </c:extLst>
        </c:ser>
        <c:ser>
          <c:idx val="3"/>
          <c:order val="3"/>
          <c:tx>
            <c:strRef>
              <c:f>'診療実績 (外来邊患者数　内科)'!$C$73</c:f>
              <c:strCache>
                <c:ptCount val="1"/>
                <c:pt idx="0">
                  <c:v>石部診療所</c:v>
                </c:pt>
              </c:strCache>
            </c:strRef>
          </c:tx>
          <c:spPr>
            <a:ln w="22225" cap="rnd">
              <a:solidFill>
                <a:schemeClr val="accent4"/>
              </a:solidFill>
              <a:round/>
            </a:ln>
            <a:effectLst/>
          </c:spPr>
          <c:marker>
            <c:symbol val="x"/>
            <c:size val="6"/>
            <c:spPr>
              <a:noFill/>
              <a:ln w="34925">
                <a:solidFill>
                  <a:schemeClr val="accent4"/>
                </a:solidFill>
                <a:round/>
              </a:ln>
              <a:effectLst/>
            </c:spPr>
          </c:marker>
          <c:dLbls>
            <c:dLbl>
              <c:idx val="0"/>
              <c:layout>
                <c:manualLayout>
                  <c:x val="-5.1705752997091577E-2"/>
                  <c:y val="-1.70940170940170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9705-49AA-83B0-885DB28AE309}"/>
                </c:ext>
              </c:extLst>
            </c:dLbl>
            <c:dLbl>
              <c:idx val="1"/>
              <c:layout>
                <c:manualLayout>
                  <c:x val="-5.1705752997091577E-2"/>
                  <c:y val="-1.51946818613485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705-49AA-83B0-885DB28AE309}"/>
                </c:ext>
              </c:extLst>
            </c:dLbl>
            <c:dLbl>
              <c:idx val="2"/>
              <c:layout>
                <c:manualLayout>
                  <c:x val="-4.9303350594689176E-2"/>
                  <c:y val="-2.08926875593542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9705-49AA-83B0-885DB28AE309}"/>
                </c:ext>
              </c:extLst>
            </c:dLbl>
            <c:dLbl>
              <c:idx val="3"/>
              <c:layout>
                <c:manualLayout>
                  <c:x val="-5.1705752997091667E-2"/>
                  <c:y val="-2.08926875593542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9705-49AA-83B0-885DB28AE309}"/>
                </c:ext>
              </c:extLst>
            </c:dLbl>
            <c:dLbl>
              <c:idx val="4"/>
              <c:layout>
                <c:manualLayout>
                  <c:x val="-5.1705752997091577E-2"/>
                  <c:y val="-1.70940170940170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705-49AA-83B0-885DB28AE309}"/>
                </c:ext>
              </c:extLst>
            </c:dLbl>
            <c:dLbl>
              <c:idx val="5"/>
              <c:layout>
                <c:manualLayout>
                  <c:x val="-3.7291338582677344E-2"/>
                  <c:y val="-2.2792022792022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9705-49AA-83B0-885DB28AE30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'診療実績 (外来邊患者数　内科)'!$D$69:$J$69</c:f>
              <c:strCache>
                <c:ptCount val="7"/>
                <c:pt idx="0">
                  <c:v>平成３０年度</c:v>
                </c:pt>
                <c:pt idx="1">
                  <c:v>令和元年度</c:v>
                </c:pt>
                <c:pt idx="2">
                  <c:v>令和２年度</c:v>
                </c:pt>
                <c:pt idx="3">
                  <c:v>令和３年度</c:v>
                </c:pt>
                <c:pt idx="4">
                  <c:v>令和４年度</c:v>
                </c:pt>
                <c:pt idx="5">
                  <c:v>令和５年度</c:v>
                </c:pt>
                <c:pt idx="6">
                  <c:v>令和６年度</c:v>
                </c:pt>
              </c:strCache>
            </c:strRef>
          </c:cat>
          <c:val>
            <c:numRef>
              <c:f>'診療実績 (外来邊患者数　内科)'!$D$73:$J$73</c:f>
              <c:numCache>
                <c:formatCode>#,##0_);[Red]\(#,##0\)</c:formatCode>
                <c:ptCount val="7"/>
                <c:pt idx="0">
                  <c:v>11825</c:v>
                </c:pt>
                <c:pt idx="1">
                  <c:v>11720</c:v>
                </c:pt>
                <c:pt idx="2">
                  <c:v>11734</c:v>
                </c:pt>
                <c:pt idx="3">
                  <c:v>11921</c:v>
                </c:pt>
                <c:pt idx="4">
                  <c:v>12706</c:v>
                </c:pt>
                <c:pt idx="5">
                  <c:v>12731</c:v>
                </c:pt>
                <c:pt idx="6">
                  <c:v>13935</c:v>
                </c:pt>
              </c:numCache>
            </c:numRef>
          </c:val>
          <c:smooth val="0"/>
          <c:extLst>
            <c:ext xmlns:c16="http://schemas.microsoft.com/office/drawing/2014/chart" uri="{C3380CC4-5D6E-409C-BE32-E72D297353CC}">
              <c16:uniqueId val="{0000001B-9705-49AA-83B0-885DB28AE309}"/>
            </c:ext>
          </c:extLst>
        </c:ser>
        <c:dLbls>
          <c:showLegendKey val="0"/>
          <c:showVal val="0"/>
          <c:showCatName val="0"/>
          <c:showSerName val="0"/>
          <c:showPercent val="0"/>
          <c:showBubbleSize val="0"/>
        </c:dLbls>
        <c:marker val="1"/>
        <c:smooth val="0"/>
        <c:axId val="688893368"/>
        <c:axId val="688886808"/>
        <c:extLst>
          <c:ext xmlns:c15="http://schemas.microsoft.com/office/drawing/2012/chart" uri="{02D57815-91ED-43cb-92C2-25804820EDAC}">
            <c15:filteredLineSeries>
              <c15:ser>
                <c:idx val="4"/>
                <c:order val="4"/>
                <c:tx>
                  <c:strRef>
                    <c:extLst>
                      <c:ext uri="{02D57815-91ED-43cb-92C2-25804820EDAC}">
                        <c15:formulaRef>
                          <c15:sqref>'診療実績 (外来邊患者数　内科)'!$C$74</c15:sqref>
                        </c15:formulaRef>
                      </c:ext>
                    </c:extLst>
                    <c:strCache>
                      <c:ptCount val="1"/>
                      <c:pt idx="0">
                        <c:v>計</c:v>
                      </c:pt>
                    </c:strCache>
                  </c:strRef>
                </c:tx>
                <c:spPr>
                  <a:ln w="22225" cap="rnd">
                    <a:solidFill>
                      <a:schemeClr val="accent5"/>
                    </a:solidFill>
                    <a:round/>
                  </a:ln>
                  <a:effectLst/>
                </c:spPr>
                <c:marker>
                  <c:symbol val="star"/>
                  <c:size val="6"/>
                  <c:spPr>
                    <a:noFill/>
                    <a:ln w="9525">
                      <a:solidFill>
                        <a:schemeClr val="accent5"/>
                      </a:solidFill>
                      <a:round/>
                    </a:ln>
                    <a:effectLst/>
                  </c:spPr>
                </c:marker>
                <c:dLbls>
                  <c:dLbl>
                    <c:idx val="0"/>
                    <c:layout>
                      <c:manualLayout>
                        <c:x val="-5.1705752997091577E-2"/>
                        <c:y val="-2.0892687559354244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1C-9705-49AA-83B0-885DB28AE309}"/>
                      </c:ext>
                    </c:extLst>
                  </c:dLbl>
                  <c:dLbl>
                    <c:idx val="1"/>
                    <c:layout>
                      <c:manualLayout>
                        <c:x val="-5.6510557801896386E-2"/>
                        <c:y val="-2.4691358024691357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1D-9705-49AA-83B0-885DB28AE309}"/>
                      </c:ext>
                    </c:extLst>
                  </c:dLbl>
                  <c:dLbl>
                    <c:idx val="2"/>
                    <c:layout>
                      <c:manualLayout>
                        <c:x val="-4.9303350594689176E-2"/>
                        <c:y val="-2.0892687559354261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1E-9705-49AA-83B0-885DB28AE309}"/>
                      </c:ext>
                    </c:extLst>
                  </c:dLbl>
                  <c:dLbl>
                    <c:idx val="3"/>
                    <c:layout>
                      <c:manualLayout>
                        <c:x val="-5.1705752997091667E-2"/>
                        <c:y val="-1.8993352326685659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1F-9705-49AA-83B0-885DB28AE309}"/>
                      </c:ext>
                    </c:extLst>
                  </c:dLbl>
                  <c:dLbl>
                    <c:idx val="4"/>
                    <c:layout>
                      <c:manualLayout>
                        <c:x val="-5.1705752997091577E-2"/>
                        <c:y val="-1.8993352326685677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20-9705-49AA-83B0-885DB28AE309}"/>
                      </c:ext>
                    </c:extLst>
                  </c:dLbl>
                  <c:dLbl>
                    <c:idx val="5"/>
                    <c:layout>
                      <c:manualLayout>
                        <c:x val="-3.4888936180274763E-2"/>
                        <c:y val="1.5194681861348458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21-9705-49AA-83B0-885DB28AE30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'診療実績 (外来邊患者数　内科)'!$D$69:$J$69</c15:sqref>
                        </c15:formulaRef>
                      </c:ext>
                    </c:extLst>
                    <c:strCache>
                      <c:ptCount val="7"/>
                      <c:pt idx="0">
                        <c:v>平成３０年度</c:v>
                      </c:pt>
                      <c:pt idx="1">
                        <c:v>令和元年度</c:v>
                      </c:pt>
                      <c:pt idx="2">
                        <c:v>令和２年度</c:v>
                      </c:pt>
                      <c:pt idx="3">
                        <c:v>令和３年度</c:v>
                      </c:pt>
                      <c:pt idx="4">
                        <c:v>令和４年度</c:v>
                      </c:pt>
                      <c:pt idx="5">
                        <c:v>令和５年度</c:v>
                      </c:pt>
                      <c:pt idx="6">
                        <c:v>令和６年度</c:v>
                      </c:pt>
                    </c:strCache>
                  </c:strRef>
                </c:cat>
                <c:val>
                  <c:numRef>
                    <c:extLst>
                      <c:ext uri="{02D57815-91ED-43cb-92C2-25804820EDAC}">
                        <c15:formulaRef>
                          <c15:sqref>'診療実績 (外来邊患者数　内科)'!$D$74:$J$74</c15:sqref>
                        </c15:formulaRef>
                      </c:ext>
                    </c:extLst>
                    <c:numCache>
                      <c:formatCode>#,##0_);[Red]\(#,##0\)</c:formatCode>
                      <c:ptCount val="7"/>
                      <c:pt idx="0">
                        <c:v>43542</c:v>
                      </c:pt>
                      <c:pt idx="1">
                        <c:v>41644</c:v>
                      </c:pt>
                      <c:pt idx="2">
                        <c:v>35975</c:v>
                      </c:pt>
                      <c:pt idx="3">
                        <c:v>37091</c:v>
                      </c:pt>
                      <c:pt idx="4">
                        <c:v>38907</c:v>
                      </c:pt>
                      <c:pt idx="5">
                        <c:v>36300</c:v>
                      </c:pt>
                      <c:pt idx="6">
                        <c:v>36923</c:v>
                      </c:pt>
                    </c:numCache>
                  </c:numRef>
                </c:val>
                <c:smooth val="0"/>
                <c:extLst>
                  <c:ext xmlns:c16="http://schemas.microsoft.com/office/drawing/2014/chart" uri="{C3380CC4-5D6E-409C-BE32-E72D297353CC}">
                    <c16:uniqueId val="{00000022-9705-49AA-83B0-885DB28AE309}"/>
                  </c:ext>
                </c:extLst>
              </c15:ser>
            </c15:filteredLineSeries>
          </c:ext>
        </c:extLst>
      </c:lineChart>
      <c:catAx>
        <c:axId val="688893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ja-JP"/>
          </a:p>
        </c:txPr>
        <c:crossAx val="688886808"/>
        <c:crosses val="autoZero"/>
        <c:auto val="1"/>
        <c:lblAlgn val="ctr"/>
        <c:lblOffset val="100"/>
        <c:noMultiLvlLbl val="0"/>
      </c:catAx>
      <c:valAx>
        <c:axId val="688886808"/>
        <c:scaling>
          <c:orientation val="minMax"/>
        </c:scaling>
        <c:delete val="0"/>
        <c:axPos val="l"/>
        <c:numFmt formatCode="#,##0_);[Red]\(#,##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88893368"/>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a:p>
            <a:pPr>
              <a:defRPr/>
            </a:pPr>
            <a:endParaRPr lang="ja-JP"/>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576354452608439E-2"/>
          <c:y val="9.0959457641296648E-2"/>
          <c:w val="0.94290688518586341"/>
          <c:h val="0.73333171450991896"/>
        </c:manualLayout>
      </c:layout>
      <c:lineChart>
        <c:grouping val="standard"/>
        <c:varyColors val="0"/>
        <c:ser>
          <c:idx val="2"/>
          <c:order val="2"/>
          <c:tx>
            <c:strRef>
              <c:f>Sheet1!$B$1</c:f>
              <c:strCache>
                <c:ptCount val="1"/>
                <c:pt idx="0">
                  <c:v>平成30年度</c:v>
                </c:pt>
              </c:strCache>
            </c:strRef>
          </c:tx>
          <c:spPr>
            <a:ln w="28575" cap="rnd">
              <a:solidFill>
                <a:srgbClr val="00B0F0"/>
              </a:solidFill>
              <a:round/>
            </a:ln>
            <a:effectLst/>
          </c:spPr>
          <c:marker>
            <c:symbol val="none"/>
          </c:marker>
          <c:cat>
            <c:strRef>
              <c:f>Sheet1!$A$2:$A$13</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Sheet1!$B$2:$B$13</c:f>
              <c:numCache>
                <c:formatCode>General</c:formatCode>
                <c:ptCount val="12"/>
                <c:pt idx="0">
                  <c:v>613</c:v>
                </c:pt>
                <c:pt idx="1">
                  <c:v>652</c:v>
                </c:pt>
                <c:pt idx="2">
                  <c:v>508</c:v>
                </c:pt>
                <c:pt idx="3">
                  <c:v>684</c:v>
                </c:pt>
                <c:pt idx="4">
                  <c:v>560</c:v>
                </c:pt>
                <c:pt idx="5">
                  <c:v>636</c:v>
                </c:pt>
                <c:pt idx="6">
                  <c:v>968</c:v>
                </c:pt>
                <c:pt idx="7">
                  <c:v>1246</c:v>
                </c:pt>
                <c:pt idx="8">
                  <c:v>1021</c:v>
                </c:pt>
                <c:pt idx="9">
                  <c:v>929</c:v>
                </c:pt>
                <c:pt idx="10">
                  <c:v>617</c:v>
                </c:pt>
                <c:pt idx="11">
                  <c:v>747</c:v>
                </c:pt>
              </c:numCache>
            </c:numRef>
          </c:val>
          <c:smooth val="0"/>
          <c:extLst>
            <c:ext xmlns:c16="http://schemas.microsoft.com/office/drawing/2014/chart" uri="{C3380CC4-5D6E-409C-BE32-E72D297353CC}">
              <c16:uniqueId val="{00000004-8B1A-41B5-8CBA-0131D6972946}"/>
            </c:ext>
          </c:extLst>
        </c:ser>
        <c:ser>
          <c:idx val="3"/>
          <c:order val="3"/>
          <c:tx>
            <c:strRef>
              <c:f>Sheet1!$C$1</c:f>
              <c:strCache>
                <c:ptCount val="1"/>
                <c:pt idx="0">
                  <c:v>令和元年度</c:v>
                </c:pt>
              </c:strCache>
            </c:strRef>
          </c:tx>
          <c:spPr>
            <a:ln w="28575" cap="rnd">
              <a:solidFill>
                <a:schemeClr val="accent4"/>
              </a:solidFill>
              <a:round/>
            </a:ln>
            <a:effectLst/>
          </c:spPr>
          <c:marker>
            <c:symbol val="none"/>
          </c:marker>
          <c:cat>
            <c:strRef>
              <c:f>Sheet1!$A$2:$A$13</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Sheet1!$C$2:$C$13</c:f>
              <c:numCache>
                <c:formatCode>#,##0_);[Red]\(#,##0\)</c:formatCode>
                <c:ptCount val="12"/>
                <c:pt idx="0">
                  <c:v>708</c:v>
                </c:pt>
                <c:pt idx="1">
                  <c:v>626</c:v>
                </c:pt>
                <c:pt idx="2">
                  <c:v>688</c:v>
                </c:pt>
                <c:pt idx="3">
                  <c:v>668</c:v>
                </c:pt>
                <c:pt idx="4">
                  <c:v>552</c:v>
                </c:pt>
                <c:pt idx="5">
                  <c:v>592</c:v>
                </c:pt>
                <c:pt idx="6">
                  <c:v>879</c:v>
                </c:pt>
                <c:pt idx="7">
                  <c:v>1171</c:v>
                </c:pt>
                <c:pt idx="8">
                  <c:v>852</c:v>
                </c:pt>
                <c:pt idx="9">
                  <c:v>548</c:v>
                </c:pt>
                <c:pt idx="10">
                  <c:v>492</c:v>
                </c:pt>
                <c:pt idx="11">
                  <c:v>400</c:v>
                </c:pt>
              </c:numCache>
            </c:numRef>
          </c:val>
          <c:smooth val="0"/>
          <c:extLst>
            <c:ext xmlns:c16="http://schemas.microsoft.com/office/drawing/2014/chart" uri="{C3380CC4-5D6E-409C-BE32-E72D297353CC}">
              <c16:uniqueId val="{00000005-8B1A-41B5-8CBA-0131D6972946}"/>
            </c:ext>
          </c:extLst>
        </c:ser>
        <c:ser>
          <c:idx val="4"/>
          <c:order val="4"/>
          <c:tx>
            <c:strRef>
              <c:f>Sheet1!$D$1</c:f>
              <c:strCache>
                <c:ptCount val="1"/>
                <c:pt idx="0">
                  <c:v>令和２年度</c:v>
                </c:pt>
              </c:strCache>
            </c:strRef>
          </c:tx>
          <c:spPr>
            <a:ln w="28575" cap="rnd">
              <a:solidFill>
                <a:schemeClr val="accent5"/>
              </a:solidFill>
              <a:round/>
            </a:ln>
            <a:effectLst/>
          </c:spPr>
          <c:marker>
            <c:symbol val="none"/>
          </c:marker>
          <c:cat>
            <c:strRef>
              <c:f>Sheet1!$A$2:$A$13</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Sheet1!$D$2:$D$13</c:f>
              <c:numCache>
                <c:formatCode>#,##0_);[Red]\(#,##0\)</c:formatCode>
                <c:ptCount val="12"/>
                <c:pt idx="0">
                  <c:v>193</c:v>
                </c:pt>
                <c:pt idx="1">
                  <c:v>198</c:v>
                </c:pt>
                <c:pt idx="2">
                  <c:v>272</c:v>
                </c:pt>
                <c:pt idx="3">
                  <c:v>319</c:v>
                </c:pt>
                <c:pt idx="4">
                  <c:v>257</c:v>
                </c:pt>
                <c:pt idx="5">
                  <c:v>290</c:v>
                </c:pt>
                <c:pt idx="6">
                  <c:v>713</c:v>
                </c:pt>
                <c:pt idx="7">
                  <c:v>558</c:v>
                </c:pt>
                <c:pt idx="8">
                  <c:v>547</c:v>
                </c:pt>
                <c:pt idx="9">
                  <c:v>297</c:v>
                </c:pt>
                <c:pt idx="10">
                  <c:v>194</c:v>
                </c:pt>
                <c:pt idx="11">
                  <c:v>243</c:v>
                </c:pt>
              </c:numCache>
            </c:numRef>
          </c:val>
          <c:smooth val="0"/>
          <c:extLst>
            <c:ext xmlns:c16="http://schemas.microsoft.com/office/drawing/2014/chart" uri="{C3380CC4-5D6E-409C-BE32-E72D297353CC}">
              <c16:uniqueId val="{00000006-8B1A-41B5-8CBA-0131D6972946}"/>
            </c:ext>
          </c:extLst>
        </c:ser>
        <c:ser>
          <c:idx val="5"/>
          <c:order val="5"/>
          <c:tx>
            <c:strRef>
              <c:f>Sheet1!$E$1</c:f>
              <c:strCache>
                <c:ptCount val="1"/>
                <c:pt idx="0">
                  <c:v>令和3年度</c:v>
                </c:pt>
              </c:strCache>
            </c:strRef>
          </c:tx>
          <c:spPr>
            <a:ln w="28575" cap="rnd">
              <a:solidFill>
                <a:schemeClr val="accent6"/>
              </a:solidFill>
              <a:round/>
            </a:ln>
            <a:effectLst/>
          </c:spPr>
          <c:marker>
            <c:symbol val="none"/>
          </c:marker>
          <c:cat>
            <c:strRef>
              <c:f>Sheet1!$A$2:$A$13</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Sheet1!$E$2:$E$13</c:f>
              <c:numCache>
                <c:formatCode>#,##0_);[Red]\(#,##0\)</c:formatCode>
                <c:ptCount val="12"/>
                <c:pt idx="0">
                  <c:v>240</c:v>
                </c:pt>
                <c:pt idx="1">
                  <c:v>206</c:v>
                </c:pt>
                <c:pt idx="2">
                  <c:v>245</c:v>
                </c:pt>
                <c:pt idx="3">
                  <c:v>304</c:v>
                </c:pt>
                <c:pt idx="4">
                  <c:v>273</c:v>
                </c:pt>
                <c:pt idx="5">
                  <c:v>365</c:v>
                </c:pt>
                <c:pt idx="6">
                  <c:v>542</c:v>
                </c:pt>
                <c:pt idx="7">
                  <c:v>808</c:v>
                </c:pt>
                <c:pt idx="8">
                  <c:v>510</c:v>
                </c:pt>
                <c:pt idx="9">
                  <c:v>286</c:v>
                </c:pt>
                <c:pt idx="10">
                  <c:v>228</c:v>
                </c:pt>
                <c:pt idx="11">
                  <c:v>262</c:v>
                </c:pt>
              </c:numCache>
            </c:numRef>
          </c:val>
          <c:smooth val="0"/>
          <c:extLst>
            <c:ext xmlns:c16="http://schemas.microsoft.com/office/drawing/2014/chart" uri="{C3380CC4-5D6E-409C-BE32-E72D297353CC}">
              <c16:uniqueId val="{00000007-8B1A-41B5-8CBA-0131D6972946}"/>
            </c:ext>
          </c:extLst>
        </c:ser>
        <c:ser>
          <c:idx val="6"/>
          <c:order val="6"/>
          <c:tx>
            <c:strRef>
              <c:f>Sheet1!$F$1</c:f>
              <c:strCache>
                <c:ptCount val="1"/>
                <c:pt idx="0">
                  <c:v>令和4年度</c:v>
                </c:pt>
              </c:strCache>
            </c:strRef>
          </c:tx>
          <c:spPr>
            <a:ln w="28575" cap="rnd">
              <a:solidFill>
                <a:srgbClr val="C00000"/>
              </a:solidFill>
              <a:round/>
            </a:ln>
            <a:effectLst/>
          </c:spPr>
          <c:marker>
            <c:symbol val="none"/>
          </c:marker>
          <c:cat>
            <c:strRef>
              <c:f>Sheet1!$A$2:$A$13</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Sheet1!$F$2:$F$13</c:f>
              <c:numCache>
                <c:formatCode>#,##0_);[Red]\(#,##0\)</c:formatCode>
                <c:ptCount val="12"/>
                <c:pt idx="0">
                  <c:v>165</c:v>
                </c:pt>
                <c:pt idx="1">
                  <c:v>180</c:v>
                </c:pt>
                <c:pt idx="2">
                  <c:v>185</c:v>
                </c:pt>
                <c:pt idx="3">
                  <c:v>256</c:v>
                </c:pt>
                <c:pt idx="4">
                  <c:v>193</c:v>
                </c:pt>
                <c:pt idx="5">
                  <c:v>218</c:v>
                </c:pt>
                <c:pt idx="6">
                  <c:v>354</c:v>
                </c:pt>
                <c:pt idx="7">
                  <c:v>498</c:v>
                </c:pt>
                <c:pt idx="8">
                  <c:v>342</c:v>
                </c:pt>
                <c:pt idx="9">
                  <c:v>134</c:v>
                </c:pt>
                <c:pt idx="10">
                  <c:v>150</c:v>
                </c:pt>
                <c:pt idx="11">
                  <c:v>174</c:v>
                </c:pt>
              </c:numCache>
            </c:numRef>
          </c:val>
          <c:smooth val="0"/>
          <c:extLst>
            <c:ext xmlns:c16="http://schemas.microsoft.com/office/drawing/2014/chart" uri="{C3380CC4-5D6E-409C-BE32-E72D297353CC}">
              <c16:uniqueId val="{00000008-8B1A-41B5-8CBA-0131D6972946}"/>
            </c:ext>
          </c:extLst>
        </c:ser>
        <c:dLbls>
          <c:showLegendKey val="0"/>
          <c:showVal val="0"/>
          <c:showCatName val="0"/>
          <c:showSerName val="0"/>
          <c:showPercent val="0"/>
          <c:showBubbleSize val="0"/>
        </c:dLbls>
        <c:smooth val="0"/>
        <c:axId val="1093964288"/>
        <c:axId val="1093961792"/>
        <c:extLst>
          <c:ext xmlns:c15="http://schemas.microsoft.com/office/drawing/2012/chart" uri="{02D57815-91ED-43cb-92C2-25804820EDAC}">
            <c15:filteredLineSeries>
              <c15:ser>
                <c:idx val="0"/>
                <c:order val="0"/>
                <c:tx>
                  <c:strRef>
                    <c:extLst>
                      <c:ext uri="{02D57815-91ED-43cb-92C2-25804820EDAC}">
                        <c15:formulaRef>
                          <c15:sqref>Sheet1!#REF!</c15:sqref>
                        </c15:formulaRef>
                      </c:ext>
                    </c:extLst>
                    <c:strCache>
                      <c:ptCount val="1"/>
                      <c:pt idx="0">
                        <c:v>#REF!</c:v>
                      </c:pt>
                    </c:strCache>
                  </c:strRef>
                </c:tx>
                <c:spPr>
                  <a:ln w="28575" cap="rnd">
                    <a:solidFill>
                      <a:schemeClr val="accent1"/>
                    </a:solidFill>
                    <a:round/>
                  </a:ln>
                  <a:effectLst/>
                </c:spPr>
                <c:marker>
                  <c:symbol val="none"/>
                </c:marker>
                <c:cat>
                  <c:strRef>
                    <c:extLst>
                      <c:ext uri="{02D57815-91ED-43cb-92C2-25804820EDAC}">
                        <c15:formulaRef>
                          <c15:sqref>Sheet1!$A$2:$A$13</c15:sqref>
                        </c15:formulaRef>
                      </c:ext>
                    </c:extLst>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extLst>
                      <c:ext uri="{02D57815-91ED-43cb-92C2-25804820EDAC}">
                        <c15:formulaRef>
                          <c15:sqref>Sheet1!#REF!</c15:sqref>
                        </c15:formulaRef>
                      </c:ext>
                    </c:extLst>
                    <c:numCache>
                      <c:formatCode>General</c:formatCode>
                      <c:ptCount val="1"/>
                      <c:pt idx="0">
                        <c:v>1</c:v>
                      </c:pt>
                    </c:numCache>
                  </c:numRef>
                </c:val>
                <c:smooth val="0"/>
                <c:extLst>
                  <c:ext xmlns:c16="http://schemas.microsoft.com/office/drawing/2014/chart" uri="{C3380CC4-5D6E-409C-BE32-E72D297353CC}">
                    <c16:uniqueId val="{00000000-8B1A-41B5-8CBA-0131D6972946}"/>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Sheet1!$A$2:$A$13</c15:sqref>
                        </c15:formulaRef>
                      </c:ext>
                    </c:extLst>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smooth val="0"/>
                <c:extLst xmlns:c15="http://schemas.microsoft.com/office/drawing/2012/chart">
                  <c:ext xmlns:c16="http://schemas.microsoft.com/office/drawing/2014/chart" uri="{C3380CC4-5D6E-409C-BE32-E72D297353CC}">
                    <c16:uniqueId val="{00000001-8B1A-41B5-8CBA-0131D6972946}"/>
                  </c:ext>
                </c:extLst>
              </c15:ser>
            </c15:filteredLineSeries>
          </c:ext>
        </c:extLst>
      </c:lineChart>
      <c:catAx>
        <c:axId val="109396428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ja-JP" altLang="en-US" dirty="0"/>
                  <a:t>（人）</a:t>
                </a:r>
              </a:p>
            </c:rich>
          </c:tx>
          <c:layout>
            <c:manualLayout>
              <c:xMode val="edge"/>
              <c:yMode val="edge"/>
              <c:x val="8.0241713971800055E-4"/>
              <c:y val="1.1148336164770166E-4"/>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093961792"/>
        <c:crosses val="autoZero"/>
        <c:auto val="1"/>
        <c:lblAlgn val="ctr"/>
        <c:lblOffset val="100"/>
        <c:noMultiLvlLbl val="0"/>
      </c:catAx>
      <c:valAx>
        <c:axId val="1093961792"/>
        <c:scaling>
          <c:orientation val="minMax"/>
          <c:max val="1600"/>
        </c:scaling>
        <c:delete val="0"/>
        <c:axPos val="l"/>
        <c:majorGridlines>
          <c:spPr>
            <a:ln w="9525" cap="flat" cmpd="sng" algn="ctr">
              <a:solidFill>
                <a:schemeClr val="tx1">
                  <a:lumMod val="15000"/>
                  <a:lumOff val="85000"/>
                </a:schemeClr>
              </a:solidFill>
              <a:round/>
            </a:ln>
            <a:effectLst/>
          </c:spPr>
        </c:majorGridlines>
        <c:numFmt formatCode="#,##0;[Red]\-#,##0&quot;人&quot;" sourceLinked="0"/>
        <c:majorTickMark val="none"/>
        <c:minorTickMark val="none"/>
        <c:tickLblPos val="nextTo"/>
        <c:spPr>
          <a:noFill/>
          <a:ln>
            <a:solidFill>
              <a:srgbClr val="00B0F0"/>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093964288"/>
        <c:crosses val="autoZero"/>
        <c:crossBetween val="between"/>
        <c:majorUnit val="1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付プレースホルダー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8C1CC298-210A-4218-8F89-17DCA9D8D450}" type="datetimeFigureOut">
              <a:rPr kumimoji="1" lang="ja-JP" altLang="en-US" smtClean="0"/>
              <a:t>2026/5/28</a:t>
            </a:fld>
            <a:endParaRPr kumimoji="1" lang="ja-JP" altLang="en-US"/>
          </a:p>
        </p:txBody>
      </p:sp>
      <p:sp>
        <p:nvSpPr>
          <p:cNvPr id="5" name="スライド番号プレースホルダー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9D1FA800-1856-428D-AC9E-DDA35D151557}" type="slidenum">
              <a:rPr kumimoji="1" lang="ja-JP" altLang="en-US" smtClean="0"/>
              <a:t>‹#›</a:t>
            </a:fld>
            <a:endParaRPr kumimoji="1" lang="ja-JP" altLang="en-US"/>
          </a:p>
        </p:txBody>
      </p:sp>
    </p:spTree>
    <p:extLst>
      <p:ext uri="{BB962C8B-B14F-4D97-AF65-F5344CB8AC3E}">
        <p14:creationId xmlns:p14="http://schemas.microsoft.com/office/powerpoint/2010/main" val="2420510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ED9446D8-BF66-4197-B2B3-9792C6E6C71D}" type="datetimeFigureOut">
              <a:rPr kumimoji="1" lang="ja-JP" altLang="en-US" smtClean="0"/>
              <a:t>2026/5/28</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D5D06B6D-A650-45B3-951D-4299674DC472}" type="slidenum">
              <a:rPr kumimoji="1" lang="ja-JP" altLang="en-US" smtClean="0"/>
              <a:t>‹#›</a:t>
            </a:fld>
            <a:endParaRPr kumimoji="1" lang="ja-JP" altLang="en-US"/>
          </a:p>
        </p:txBody>
      </p:sp>
    </p:spTree>
    <p:extLst>
      <p:ext uri="{BB962C8B-B14F-4D97-AF65-F5344CB8AC3E}">
        <p14:creationId xmlns:p14="http://schemas.microsoft.com/office/powerpoint/2010/main" val="12824490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28273D-D2A5-48A2-9BAC-A79F4C01C3E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6399E3D-38A1-4576-BB96-ED97FA8CD9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FA4C432-5503-423C-9987-6FF228FF4C90}"/>
              </a:ext>
            </a:extLst>
          </p:cNvPr>
          <p:cNvSpPr>
            <a:spLocks noGrp="1"/>
          </p:cNvSpPr>
          <p:nvPr>
            <p:ph type="dt" sz="half" idx="10"/>
          </p:nvPr>
        </p:nvSpPr>
        <p:spPr/>
        <p:txBody>
          <a:bodyPr/>
          <a:lstStyle/>
          <a:p>
            <a:fld id="{06E5112A-5DE8-4CD9-983E-D5CB9CB8F63A}" type="datetime1">
              <a:rPr kumimoji="1" lang="ja-JP" altLang="en-US" smtClean="0"/>
              <a:t>2026/5/28</a:t>
            </a:fld>
            <a:endParaRPr kumimoji="1" lang="ja-JP" altLang="en-US"/>
          </a:p>
        </p:txBody>
      </p:sp>
      <p:sp>
        <p:nvSpPr>
          <p:cNvPr id="5" name="フッター プレースホルダー 4">
            <a:extLst>
              <a:ext uri="{FF2B5EF4-FFF2-40B4-BE49-F238E27FC236}">
                <a16:creationId xmlns:a16="http://schemas.microsoft.com/office/drawing/2014/main" id="{E1BAF98A-156B-412D-A169-E0BF07AD3FA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CDA77D-0225-4E1A-892B-6B68F0CB48DB}"/>
              </a:ext>
            </a:extLst>
          </p:cNvPr>
          <p:cNvSpPr>
            <a:spLocks noGrp="1"/>
          </p:cNvSpPr>
          <p:nvPr>
            <p:ph type="sldNum" sz="quarter" idx="12"/>
          </p:nvPr>
        </p:nvSpPr>
        <p:spPr/>
        <p:txBody>
          <a:bodyPr/>
          <a:lstStyle/>
          <a:p>
            <a:fld id="{C28C6727-2BE8-4BBD-A8B8-E070EF2E7902}" type="slidenum">
              <a:rPr kumimoji="1" lang="ja-JP" altLang="en-US" smtClean="0"/>
              <a:t>‹#›</a:t>
            </a:fld>
            <a:endParaRPr kumimoji="1" lang="ja-JP" altLang="en-US"/>
          </a:p>
        </p:txBody>
      </p:sp>
    </p:spTree>
    <p:extLst>
      <p:ext uri="{BB962C8B-B14F-4D97-AF65-F5344CB8AC3E}">
        <p14:creationId xmlns:p14="http://schemas.microsoft.com/office/powerpoint/2010/main" val="84833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981468-77B0-41B9-B5B5-AE75CF6B274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D7D6B6C-80E2-4CDC-9125-E61A5617896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0CF4ED5-E7C0-4B09-8138-FACF191E3061}"/>
              </a:ext>
            </a:extLst>
          </p:cNvPr>
          <p:cNvSpPr>
            <a:spLocks noGrp="1"/>
          </p:cNvSpPr>
          <p:nvPr>
            <p:ph type="dt" sz="half" idx="10"/>
          </p:nvPr>
        </p:nvSpPr>
        <p:spPr/>
        <p:txBody>
          <a:bodyPr/>
          <a:lstStyle/>
          <a:p>
            <a:fld id="{5FA2CA64-2A6F-46BB-92F2-F4D925902929}" type="datetime1">
              <a:rPr kumimoji="1" lang="ja-JP" altLang="en-US" smtClean="0"/>
              <a:t>2026/5/28</a:t>
            </a:fld>
            <a:endParaRPr kumimoji="1" lang="ja-JP" altLang="en-US"/>
          </a:p>
        </p:txBody>
      </p:sp>
      <p:sp>
        <p:nvSpPr>
          <p:cNvPr id="5" name="フッター プレースホルダー 4">
            <a:extLst>
              <a:ext uri="{FF2B5EF4-FFF2-40B4-BE49-F238E27FC236}">
                <a16:creationId xmlns:a16="http://schemas.microsoft.com/office/drawing/2014/main" id="{1CB6ED9B-0450-4CE3-AFFE-EA896E5A8F2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1D0F614-4A87-4B9A-8D65-6BACDF64FECF}"/>
              </a:ext>
            </a:extLst>
          </p:cNvPr>
          <p:cNvSpPr>
            <a:spLocks noGrp="1"/>
          </p:cNvSpPr>
          <p:nvPr>
            <p:ph type="sldNum" sz="quarter" idx="12"/>
          </p:nvPr>
        </p:nvSpPr>
        <p:spPr/>
        <p:txBody>
          <a:bodyPr/>
          <a:lstStyle/>
          <a:p>
            <a:fld id="{C28C6727-2BE8-4BBD-A8B8-E070EF2E7902}" type="slidenum">
              <a:rPr kumimoji="1" lang="ja-JP" altLang="en-US" smtClean="0"/>
              <a:t>‹#›</a:t>
            </a:fld>
            <a:endParaRPr kumimoji="1" lang="ja-JP" altLang="en-US"/>
          </a:p>
        </p:txBody>
      </p:sp>
    </p:spTree>
    <p:extLst>
      <p:ext uri="{BB962C8B-B14F-4D97-AF65-F5344CB8AC3E}">
        <p14:creationId xmlns:p14="http://schemas.microsoft.com/office/powerpoint/2010/main" val="2355149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80F6975-3D8D-4668-A2A5-106E9D5C3DA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91D391A-25C6-444C-8A2A-44CD627AEF2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F22BC30-8B12-4B65-A767-B9AED2090C1B}"/>
              </a:ext>
            </a:extLst>
          </p:cNvPr>
          <p:cNvSpPr>
            <a:spLocks noGrp="1"/>
          </p:cNvSpPr>
          <p:nvPr>
            <p:ph type="dt" sz="half" idx="10"/>
          </p:nvPr>
        </p:nvSpPr>
        <p:spPr/>
        <p:txBody>
          <a:bodyPr/>
          <a:lstStyle/>
          <a:p>
            <a:fld id="{1A7F5A0A-93D5-4CD6-9F18-37B8E8390FE7}" type="datetime1">
              <a:rPr kumimoji="1" lang="ja-JP" altLang="en-US" smtClean="0"/>
              <a:t>2026/5/28</a:t>
            </a:fld>
            <a:endParaRPr kumimoji="1" lang="ja-JP" altLang="en-US"/>
          </a:p>
        </p:txBody>
      </p:sp>
      <p:sp>
        <p:nvSpPr>
          <p:cNvPr id="5" name="フッター プレースホルダー 4">
            <a:extLst>
              <a:ext uri="{FF2B5EF4-FFF2-40B4-BE49-F238E27FC236}">
                <a16:creationId xmlns:a16="http://schemas.microsoft.com/office/drawing/2014/main" id="{54173FBB-C4B8-4277-954A-39F12921AC1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C2B1E55-7350-4FBC-A7CF-52222248EC3B}"/>
              </a:ext>
            </a:extLst>
          </p:cNvPr>
          <p:cNvSpPr>
            <a:spLocks noGrp="1"/>
          </p:cNvSpPr>
          <p:nvPr>
            <p:ph type="sldNum" sz="quarter" idx="12"/>
          </p:nvPr>
        </p:nvSpPr>
        <p:spPr/>
        <p:txBody>
          <a:bodyPr/>
          <a:lstStyle/>
          <a:p>
            <a:fld id="{C28C6727-2BE8-4BBD-A8B8-E070EF2E7902}" type="slidenum">
              <a:rPr kumimoji="1" lang="ja-JP" altLang="en-US" smtClean="0"/>
              <a:t>‹#›</a:t>
            </a:fld>
            <a:endParaRPr kumimoji="1" lang="ja-JP" altLang="en-US"/>
          </a:p>
        </p:txBody>
      </p:sp>
    </p:spTree>
    <p:extLst>
      <p:ext uri="{BB962C8B-B14F-4D97-AF65-F5344CB8AC3E}">
        <p14:creationId xmlns:p14="http://schemas.microsoft.com/office/powerpoint/2010/main" val="143075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438373-4292-47BD-A560-442BB4A4096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57DF83E-0A6E-4707-8081-DFBEE67D92C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479057B-42E6-49B3-807F-15695A95CCA2}"/>
              </a:ext>
            </a:extLst>
          </p:cNvPr>
          <p:cNvSpPr>
            <a:spLocks noGrp="1"/>
          </p:cNvSpPr>
          <p:nvPr>
            <p:ph type="dt" sz="half" idx="10"/>
          </p:nvPr>
        </p:nvSpPr>
        <p:spPr/>
        <p:txBody>
          <a:bodyPr/>
          <a:lstStyle/>
          <a:p>
            <a:fld id="{DCB47A0B-9F8C-41C1-8F2B-4B601210203E}" type="datetime1">
              <a:rPr kumimoji="1" lang="ja-JP" altLang="en-US" smtClean="0"/>
              <a:t>2026/5/28</a:t>
            </a:fld>
            <a:endParaRPr kumimoji="1" lang="ja-JP" altLang="en-US"/>
          </a:p>
        </p:txBody>
      </p:sp>
      <p:sp>
        <p:nvSpPr>
          <p:cNvPr id="5" name="フッター プレースホルダー 4">
            <a:extLst>
              <a:ext uri="{FF2B5EF4-FFF2-40B4-BE49-F238E27FC236}">
                <a16:creationId xmlns:a16="http://schemas.microsoft.com/office/drawing/2014/main" id="{FD2C42D8-661F-48D0-9753-21DDD54CCE2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3158DDD-6861-42AD-8098-3E2CA20C2DE5}"/>
              </a:ext>
            </a:extLst>
          </p:cNvPr>
          <p:cNvSpPr>
            <a:spLocks noGrp="1"/>
          </p:cNvSpPr>
          <p:nvPr>
            <p:ph type="sldNum" sz="quarter" idx="12"/>
          </p:nvPr>
        </p:nvSpPr>
        <p:spPr/>
        <p:txBody>
          <a:bodyPr/>
          <a:lstStyle/>
          <a:p>
            <a:fld id="{C28C6727-2BE8-4BBD-A8B8-E070EF2E7902}" type="slidenum">
              <a:rPr kumimoji="1" lang="ja-JP" altLang="en-US" smtClean="0"/>
              <a:t>‹#›</a:t>
            </a:fld>
            <a:endParaRPr kumimoji="1" lang="ja-JP" altLang="en-US"/>
          </a:p>
        </p:txBody>
      </p:sp>
    </p:spTree>
    <p:extLst>
      <p:ext uri="{BB962C8B-B14F-4D97-AF65-F5344CB8AC3E}">
        <p14:creationId xmlns:p14="http://schemas.microsoft.com/office/powerpoint/2010/main" val="3688642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53A0D3-5587-41E7-A071-C35107569CE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D827F80-9727-4316-A93A-724F142243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FB888B4-A42F-4648-80EB-15E1356CF6B0}"/>
              </a:ext>
            </a:extLst>
          </p:cNvPr>
          <p:cNvSpPr>
            <a:spLocks noGrp="1"/>
          </p:cNvSpPr>
          <p:nvPr>
            <p:ph type="dt" sz="half" idx="10"/>
          </p:nvPr>
        </p:nvSpPr>
        <p:spPr/>
        <p:txBody>
          <a:bodyPr/>
          <a:lstStyle/>
          <a:p>
            <a:fld id="{E046A829-0C0B-42F7-B70B-AB653DE6F0EE}" type="datetime1">
              <a:rPr kumimoji="1" lang="ja-JP" altLang="en-US" smtClean="0"/>
              <a:t>2026/5/28</a:t>
            </a:fld>
            <a:endParaRPr kumimoji="1" lang="ja-JP" altLang="en-US"/>
          </a:p>
        </p:txBody>
      </p:sp>
      <p:sp>
        <p:nvSpPr>
          <p:cNvPr id="5" name="フッター プレースホルダー 4">
            <a:extLst>
              <a:ext uri="{FF2B5EF4-FFF2-40B4-BE49-F238E27FC236}">
                <a16:creationId xmlns:a16="http://schemas.microsoft.com/office/drawing/2014/main" id="{1226A476-635F-4F3D-8DA7-C15BF7C9B7E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EB4388-670E-441C-A852-1A5B883BC292}"/>
              </a:ext>
            </a:extLst>
          </p:cNvPr>
          <p:cNvSpPr>
            <a:spLocks noGrp="1"/>
          </p:cNvSpPr>
          <p:nvPr>
            <p:ph type="sldNum" sz="quarter" idx="12"/>
          </p:nvPr>
        </p:nvSpPr>
        <p:spPr/>
        <p:txBody>
          <a:bodyPr/>
          <a:lstStyle/>
          <a:p>
            <a:fld id="{C28C6727-2BE8-4BBD-A8B8-E070EF2E7902}" type="slidenum">
              <a:rPr kumimoji="1" lang="ja-JP" altLang="en-US" smtClean="0"/>
              <a:t>‹#›</a:t>
            </a:fld>
            <a:endParaRPr kumimoji="1" lang="ja-JP" altLang="en-US"/>
          </a:p>
        </p:txBody>
      </p:sp>
    </p:spTree>
    <p:extLst>
      <p:ext uri="{BB962C8B-B14F-4D97-AF65-F5344CB8AC3E}">
        <p14:creationId xmlns:p14="http://schemas.microsoft.com/office/powerpoint/2010/main" val="3825418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349D5A-66E8-4760-BE2F-E8CCB4FB7BE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3C3744C-6D5A-48DB-BE73-2117DB86137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1F7402E-7E00-44AA-B2AE-A145822F2AF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9AB9961-9C76-48F6-A51B-19537642A661}"/>
              </a:ext>
            </a:extLst>
          </p:cNvPr>
          <p:cNvSpPr>
            <a:spLocks noGrp="1"/>
          </p:cNvSpPr>
          <p:nvPr>
            <p:ph type="dt" sz="half" idx="10"/>
          </p:nvPr>
        </p:nvSpPr>
        <p:spPr/>
        <p:txBody>
          <a:bodyPr/>
          <a:lstStyle/>
          <a:p>
            <a:fld id="{4D283C67-7CBF-4E62-8DD9-26FDBBEB3D11}" type="datetime1">
              <a:rPr kumimoji="1" lang="ja-JP" altLang="en-US" smtClean="0"/>
              <a:t>2026/5/28</a:t>
            </a:fld>
            <a:endParaRPr kumimoji="1" lang="ja-JP" altLang="en-US"/>
          </a:p>
        </p:txBody>
      </p:sp>
      <p:sp>
        <p:nvSpPr>
          <p:cNvPr id="6" name="フッター プレースホルダー 5">
            <a:extLst>
              <a:ext uri="{FF2B5EF4-FFF2-40B4-BE49-F238E27FC236}">
                <a16:creationId xmlns:a16="http://schemas.microsoft.com/office/drawing/2014/main" id="{1B37FCAB-A41C-43E1-86EF-53946599892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80B8051-0D43-45B7-A2A9-0DBA2050546E}"/>
              </a:ext>
            </a:extLst>
          </p:cNvPr>
          <p:cNvSpPr>
            <a:spLocks noGrp="1"/>
          </p:cNvSpPr>
          <p:nvPr>
            <p:ph type="sldNum" sz="quarter" idx="12"/>
          </p:nvPr>
        </p:nvSpPr>
        <p:spPr/>
        <p:txBody>
          <a:bodyPr/>
          <a:lstStyle/>
          <a:p>
            <a:fld id="{C28C6727-2BE8-4BBD-A8B8-E070EF2E7902}" type="slidenum">
              <a:rPr kumimoji="1" lang="ja-JP" altLang="en-US" smtClean="0"/>
              <a:t>‹#›</a:t>
            </a:fld>
            <a:endParaRPr kumimoji="1" lang="ja-JP" altLang="en-US"/>
          </a:p>
        </p:txBody>
      </p:sp>
    </p:spTree>
    <p:extLst>
      <p:ext uri="{BB962C8B-B14F-4D97-AF65-F5344CB8AC3E}">
        <p14:creationId xmlns:p14="http://schemas.microsoft.com/office/powerpoint/2010/main" val="4256839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25451-B146-4BD8-AE88-FC37634EE7C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A156874-F440-4F18-A80E-218D6D1E2B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3CA6CB0-B612-4BE9-85BE-4B9DE2C0901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5AD361B-EB24-4B65-9CAC-879320E519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AF01C1C-E041-4915-90CC-100897697AC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921F21C-D513-4383-BF90-1B025223AEA3}"/>
              </a:ext>
            </a:extLst>
          </p:cNvPr>
          <p:cNvSpPr>
            <a:spLocks noGrp="1"/>
          </p:cNvSpPr>
          <p:nvPr>
            <p:ph type="dt" sz="half" idx="10"/>
          </p:nvPr>
        </p:nvSpPr>
        <p:spPr/>
        <p:txBody>
          <a:bodyPr/>
          <a:lstStyle/>
          <a:p>
            <a:fld id="{CAE83F54-6D2D-450E-81C0-6A1115D86532}" type="datetime1">
              <a:rPr kumimoji="1" lang="ja-JP" altLang="en-US" smtClean="0"/>
              <a:t>2026/5/28</a:t>
            </a:fld>
            <a:endParaRPr kumimoji="1" lang="ja-JP" altLang="en-US"/>
          </a:p>
        </p:txBody>
      </p:sp>
      <p:sp>
        <p:nvSpPr>
          <p:cNvPr id="8" name="フッター プレースホルダー 7">
            <a:extLst>
              <a:ext uri="{FF2B5EF4-FFF2-40B4-BE49-F238E27FC236}">
                <a16:creationId xmlns:a16="http://schemas.microsoft.com/office/drawing/2014/main" id="{E2633B40-B2F2-4815-B70B-2F5063E198C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E4F176F-7BB7-41E8-8BF3-B2431A46D266}"/>
              </a:ext>
            </a:extLst>
          </p:cNvPr>
          <p:cNvSpPr>
            <a:spLocks noGrp="1"/>
          </p:cNvSpPr>
          <p:nvPr>
            <p:ph type="sldNum" sz="quarter" idx="12"/>
          </p:nvPr>
        </p:nvSpPr>
        <p:spPr/>
        <p:txBody>
          <a:bodyPr/>
          <a:lstStyle/>
          <a:p>
            <a:fld id="{C28C6727-2BE8-4BBD-A8B8-E070EF2E7902}" type="slidenum">
              <a:rPr kumimoji="1" lang="ja-JP" altLang="en-US" smtClean="0"/>
              <a:t>‹#›</a:t>
            </a:fld>
            <a:endParaRPr kumimoji="1" lang="ja-JP" altLang="en-US"/>
          </a:p>
        </p:txBody>
      </p:sp>
    </p:spTree>
    <p:extLst>
      <p:ext uri="{BB962C8B-B14F-4D97-AF65-F5344CB8AC3E}">
        <p14:creationId xmlns:p14="http://schemas.microsoft.com/office/powerpoint/2010/main" val="354998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F4AF11-6FC6-4E41-AFA3-0607F5ECD1A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96A2A5D-3EC2-4D36-9566-382215F49453}"/>
              </a:ext>
            </a:extLst>
          </p:cNvPr>
          <p:cNvSpPr>
            <a:spLocks noGrp="1"/>
          </p:cNvSpPr>
          <p:nvPr>
            <p:ph type="dt" sz="half" idx="10"/>
          </p:nvPr>
        </p:nvSpPr>
        <p:spPr/>
        <p:txBody>
          <a:bodyPr/>
          <a:lstStyle/>
          <a:p>
            <a:fld id="{87BD9346-D9CE-4C4C-A37C-09BF969426D0}" type="datetime1">
              <a:rPr kumimoji="1" lang="ja-JP" altLang="en-US" smtClean="0"/>
              <a:t>2026/5/28</a:t>
            </a:fld>
            <a:endParaRPr kumimoji="1" lang="ja-JP" altLang="en-US"/>
          </a:p>
        </p:txBody>
      </p:sp>
      <p:sp>
        <p:nvSpPr>
          <p:cNvPr id="4" name="フッター プレースホルダー 3">
            <a:extLst>
              <a:ext uri="{FF2B5EF4-FFF2-40B4-BE49-F238E27FC236}">
                <a16:creationId xmlns:a16="http://schemas.microsoft.com/office/drawing/2014/main" id="{588AC9C7-3AB4-4515-9BEE-CC369387D97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A6A1EDD-A884-4BA6-89C7-A37AE3BE6E7E}"/>
              </a:ext>
            </a:extLst>
          </p:cNvPr>
          <p:cNvSpPr>
            <a:spLocks noGrp="1"/>
          </p:cNvSpPr>
          <p:nvPr>
            <p:ph type="sldNum" sz="quarter" idx="12"/>
          </p:nvPr>
        </p:nvSpPr>
        <p:spPr/>
        <p:txBody>
          <a:bodyPr/>
          <a:lstStyle/>
          <a:p>
            <a:fld id="{C28C6727-2BE8-4BBD-A8B8-E070EF2E7902}" type="slidenum">
              <a:rPr kumimoji="1" lang="ja-JP" altLang="en-US" smtClean="0"/>
              <a:t>‹#›</a:t>
            </a:fld>
            <a:endParaRPr kumimoji="1" lang="ja-JP" altLang="en-US"/>
          </a:p>
        </p:txBody>
      </p:sp>
    </p:spTree>
    <p:extLst>
      <p:ext uri="{BB962C8B-B14F-4D97-AF65-F5344CB8AC3E}">
        <p14:creationId xmlns:p14="http://schemas.microsoft.com/office/powerpoint/2010/main" val="778738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2A9847C-CE8B-4FC5-8DFF-CD83E494F2D6}"/>
              </a:ext>
            </a:extLst>
          </p:cNvPr>
          <p:cNvSpPr>
            <a:spLocks noGrp="1"/>
          </p:cNvSpPr>
          <p:nvPr>
            <p:ph type="dt" sz="half" idx="10"/>
          </p:nvPr>
        </p:nvSpPr>
        <p:spPr/>
        <p:txBody>
          <a:bodyPr/>
          <a:lstStyle/>
          <a:p>
            <a:fld id="{B32A3181-6620-4D3C-9DB6-ABF42087DAB5}" type="datetime1">
              <a:rPr kumimoji="1" lang="ja-JP" altLang="en-US" smtClean="0"/>
              <a:t>2026/5/28</a:t>
            </a:fld>
            <a:endParaRPr kumimoji="1" lang="ja-JP" altLang="en-US"/>
          </a:p>
        </p:txBody>
      </p:sp>
      <p:sp>
        <p:nvSpPr>
          <p:cNvPr id="3" name="フッター プレースホルダー 2">
            <a:extLst>
              <a:ext uri="{FF2B5EF4-FFF2-40B4-BE49-F238E27FC236}">
                <a16:creationId xmlns:a16="http://schemas.microsoft.com/office/drawing/2014/main" id="{1E525CC9-174F-40F0-8AFF-D60EB63B68E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7BC8D6B-1E83-4E85-B067-447EC4D57036}"/>
              </a:ext>
            </a:extLst>
          </p:cNvPr>
          <p:cNvSpPr>
            <a:spLocks noGrp="1"/>
          </p:cNvSpPr>
          <p:nvPr>
            <p:ph type="sldNum" sz="quarter" idx="12"/>
          </p:nvPr>
        </p:nvSpPr>
        <p:spPr/>
        <p:txBody>
          <a:bodyPr/>
          <a:lstStyle/>
          <a:p>
            <a:fld id="{C28C6727-2BE8-4BBD-A8B8-E070EF2E7902}" type="slidenum">
              <a:rPr kumimoji="1" lang="ja-JP" altLang="en-US" smtClean="0"/>
              <a:t>‹#›</a:t>
            </a:fld>
            <a:endParaRPr kumimoji="1" lang="ja-JP" altLang="en-US"/>
          </a:p>
        </p:txBody>
      </p:sp>
    </p:spTree>
    <p:extLst>
      <p:ext uri="{BB962C8B-B14F-4D97-AF65-F5344CB8AC3E}">
        <p14:creationId xmlns:p14="http://schemas.microsoft.com/office/powerpoint/2010/main" val="2380592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712D4A-EC31-4A7C-8224-DD3F7169DD6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C62B6A5-484F-441C-AF3C-21BADB8A1A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270B0F8-A35A-4720-A73A-A2C5EAA98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6919695-C726-440B-8813-3993E6500C37}"/>
              </a:ext>
            </a:extLst>
          </p:cNvPr>
          <p:cNvSpPr>
            <a:spLocks noGrp="1"/>
          </p:cNvSpPr>
          <p:nvPr>
            <p:ph type="dt" sz="half" idx="10"/>
          </p:nvPr>
        </p:nvSpPr>
        <p:spPr/>
        <p:txBody>
          <a:bodyPr/>
          <a:lstStyle/>
          <a:p>
            <a:fld id="{D7D6CDF0-37C4-4987-8DD2-538876CAC43F}" type="datetime1">
              <a:rPr kumimoji="1" lang="ja-JP" altLang="en-US" smtClean="0"/>
              <a:t>2026/5/28</a:t>
            </a:fld>
            <a:endParaRPr kumimoji="1" lang="ja-JP" altLang="en-US"/>
          </a:p>
        </p:txBody>
      </p:sp>
      <p:sp>
        <p:nvSpPr>
          <p:cNvPr id="6" name="フッター プレースホルダー 5">
            <a:extLst>
              <a:ext uri="{FF2B5EF4-FFF2-40B4-BE49-F238E27FC236}">
                <a16:creationId xmlns:a16="http://schemas.microsoft.com/office/drawing/2014/main" id="{3DC67FE0-AA5F-4B6A-9F05-9883862D979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EE63EEF-B55A-4125-8F34-014315E65063}"/>
              </a:ext>
            </a:extLst>
          </p:cNvPr>
          <p:cNvSpPr>
            <a:spLocks noGrp="1"/>
          </p:cNvSpPr>
          <p:nvPr>
            <p:ph type="sldNum" sz="quarter" idx="12"/>
          </p:nvPr>
        </p:nvSpPr>
        <p:spPr/>
        <p:txBody>
          <a:bodyPr/>
          <a:lstStyle/>
          <a:p>
            <a:fld id="{C28C6727-2BE8-4BBD-A8B8-E070EF2E7902}" type="slidenum">
              <a:rPr kumimoji="1" lang="ja-JP" altLang="en-US" smtClean="0"/>
              <a:t>‹#›</a:t>
            </a:fld>
            <a:endParaRPr kumimoji="1" lang="ja-JP" altLang="en-US"/>
          </a:p>
        </p:txBody>
      </p:sp>
    </p:spTree>
    <p:extLst>
      <p:ext uri="{BB962C8B-B14F-4D97-AF65-F5344CB8AC3E}">
        <p14:creationId xmlns:p14="http://schemas.microsoft.com/office/powerpoint/2010/main" val="99672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645BAD-CC26-4747-A343-AD3A27F3D09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8AFBF19-0D93-4CBF-8358-52A228193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711BA78-9855-484B-8003-E9F065136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8523D3D-E99B-4C27-9E57-8A4D147AF179}"/>
              </a:ext>
            </a:extLst>
          </p:cNvPr>
          <p:cNvSpPr>
            <a:spLocks noGrp="1"/>
          </p:cNvSpPr>
          <p:nvPr>
            <p:ph type="dt" sz="half" idx="10"/>
          </p:nvPr>
        </p:nvSpPr>
        <p:spPr/>
        <p:txBody>
          <a:bodyPr/>
          <a:lstStyle/>
          <a:p>
            <a:fld id="{4360DB1B-9270-4E35-82AC-9362010E76D6}" type="datetime1">
              <a:rPr kumimoji="1" lang="ja-JP" altLang="en-US" smtClean="0"/>
              <a:t>2026/5/28</a:t>
            </a:fld>
            <a:endParaRPr kumimoji="1" lang="ja-JP" altLang="en-US"/>
          </a:p>
        </p:txBody>
      </p:sp>
      <p:sp>
        <p:nvSpPr>
          <p:cNvPr id="6" name="フッター プレースホルダー 5">
            <a:extLst>
              <a:ext uri="{FF2B5EF4-FFF2-40B4-BE49-F238E27FC236}">
                <a16:creationId xmlns:a16="http://schemas.microsoft.com/office/drawing/2014/main" id="{E7F6DD0C-EE13-427C-A73C-CE4F55BB81D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DAD9C8-9A14-4785-8E13-7EC1DC62603A}"/>
              </a:ext>
            </a:extLst>
          </p:cNvPr>
          <p:cNvSpPr>
            <a:spLocks noGrp="1"/>
          </p:cNvSpPr>
          <p:nvPr>
            <p:ph type="sldNum" sz="quarter" idx="12"/>
          </p:nvPr>
        </p:nvSpPr>
        <p:spPr/>
        <p:txBody>
          <a:bodyPr/>
          <a:lstStyle/>
          <a:p>
            <a:fld id="{C28C6727-2BE8-4BBD-A8B8-E070EF2E7902}" type="slidenum">
              <a:rPr kumimoji="1" lang="ja-JP" altLang="en-US" smtClean="0"/>
              <a:t>‹#›</a:t>
            </a:fld>
            <a:endParaRPr kumimoji="1" lang="ja-JP" altLang="en-US"/>
          </a:p>
        </p:txBody>
      </p:sp>
    </p:spTree>
    <p:extLst>
      <p:ext uri="{BB962C8B-B14F-4D97-AF65-F5344CB8AC3E}">
        <p14:creationId xmlns:p14="http://schemas.microsoft.com/office/powerpoint/2010/main" val="4227236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67880AF-6CFC-410B-931B-6057E4917A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7260BF5-C605-4904-9B63-0EFD986C93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24B7C3-CBD1-444A-9B0C-97B1A62BCD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BB9F37-3871-492C-9559-151815737B9B}" type="datetime1">
              <a:rPr kumimoji="1" lang="ja-JP" altLang="en-US" smtClean="0"/>
              <a:t>2026/5/28</a:t>
            </a:fld>
            <a:endParaRPr kumimoji="1" lang="ja-JP" altLang="en-US"/>
          </a:p>
        </p:txBody>
      </p:sp>
      <p:sp>
        <p:nvSpPr>
          <p:cNvPr id="5" name="フッター プレースホルダー 4">
            <a:extLst>
              <a:ext uri="{FF2B5EF4-FFF2-40B4-BE49-F238E27FC236}">
                <a16:creationId xmlns:a16="http://schemas.microsoft.com/office/drawing/2014/main" id="{0676A4CF-A53A-45D5-99D9-D897813FB3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E5E1338-D127-4A62-8BDA-B6BFF2025E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8C6727-2BE8-4BBD-A8B8-E070EF2E7902}" type="slidenum">
              <a:rPr kumimoji="1" lang="ja-JP" altLang="en-US" smtClean="0"/>
              <a:t>‹#›</a:t>
            </a:fld>
            <a:endParaRPr kumimoji="1" lang="ja-JP" altLang="en-US"/>
          </a:p>
        </p:txBody>
      </p:sp>
    </p:spTree>
    <p:extLst>
      <p:ext uri="{BB962C8B-B14F-4D97-AF65-F5344CB8AC3E}">
        <p14:creationId xmlns:p14="http://schemas.microsoft.com/office/powerpoint/2010/main" val="2433885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7099FCA5-2787-4390-9110-CBB21EE11DA3}"/>
              </a:ext>
            </a:extLst>
          </p:cNvPr>
          <p:cNvSpPr>
            <a:spLocks noGrp="1"/>
          </p:cNvSpPr>
          <p:nvPr>
            <p:ph type="sldNum" sz="quarter" idx="12"/>
          </p:nvPr>
        </p:nvSpPr>
        <p:spPr/>
        <p:txBody>
          <a:bodyPr/>
          <a:lstStyle/>
          <a:p>
            <a:fld id="{C28C6727-2BE8-4BBD-A8B8-E070EF2E7902}" type="slidenum">
              <a:rPr kumimoji="1" lang="ja-JP" altLang="en-US" smtClean="0"/>
              <a:t>1</a:t>
            </a:fld>
            <a:endParaRPr kumimoji="1" lang="ja-JP" altLang="en-US"/>
          </a:p>
        </p:txBody>
      </p:sp>
      <p:sp>
        <p:nvSpPr>
          <p:cNvPr id="2" name="タイトル 1">
            <a:extLst>
              <a:ext uri="{FF2B5EF4-FFF2-40B4-BE49-F238E27FC236}">
                <a16:creationId xmlns:a16="http://schemas.microsoft.com/office/drawing/2014/main" id="{24EFBE3E-4881-41E8-BA0D-F03453F003FC}"/>
              </a:ext>
            </a:extLst>
          </p:cNvPr>
          <p:cNvSpPr>
            <a:spLocks noGrp="1"/>
          </p:cNvSpPr>
          <p:nvPr>
            <p:ph type="title" idx="4294967295"/>
          </p:nvPr>
        </p:nvSpPr>
        <p:spPr>
          <a:xfrm>
            <a:off x="2125133" y="262467"/>
            <a:ext cx="10126663" cy="1104636"/>
          </a:xfrm>
        </p:spPr>
        <p:txBody>
          <a:bodyPr>
            <a:normAutofit/>
          </a:bodyPr>
          <a:lstStyle/>
          <a:p>
            <a:r>
              <a:rPr kumimoji="1" lang="ja-JP" altLang="en-US" sz="1800" dirty="0"/>
              <a:t>　　　　　　　　　　　　　　　　　　　　　　　　　　</a:t>
            </a:r>
            <a:r>
              <a:rPr kumimoji="1" lang="ja-JP" altLang="en-US" sz="1600" dirty="0"/>
              <a:t>令和８年５月</a:t>
            </a:r>
            <a:r>
              <a:rPr kumimoji="1" lang="en-US" altLang="ja-JP" sz="1600" dirty="0"/>
              <a:t>29</a:t>
            </a:r>
            <a:r>
              <a:rPr kumimoji="1" lang="ja-JP" altLang="en-US" sz="1600" dirty="0"/>
              <a:t>日（金</a:t>
            </a:r>
            <a:r>
              <a:rPr lang="ja-JP" altLang="en-US" sz="1600" dirty="0"/>
              <a:t>）</a:t>
            </a:r>
            <a:br>
              <a:rPr lang="en-US" altLang="ja-JP" sz="1600" dirty="0"/>
            </a:br>
            <a:r>
              <a:rPr lang="ja-JP" altLang="en-US" sz="1600" dirty="0"/>
              <a:t>　　　　　　　　　　　　　　　　　　　　　　　　　　　　　岩根診療所閉院に向けた説明会資料</a:t>
            </a:r>
            <a:endParaRPr kumimoji="1" lang="ja-JP" altLang="en-US" sz="1600" dirty="0"/>
          </a:p>
        </p:txBody>
      </p:sp>
      <p:sp>
        <p:nvSpPr>
          <p:cNvPr id="3" name="コンテンツ プレースホルダー 2">
            <a:extLst>
              <a:ext uri="{FF2B5EF4-FFF2-40B4-BE49-F238E27FC236}">
                <a16:creationId xmlns:a16="http://schemas.microsoft.com/office/drawing/2014/main" id="{502FB0F6-B873-4669-BD50-D0C76215A0A6}"/>
              </a:ext>
            </a:extLst>
          </p:cNvPr>
          <p:cNvSpPr>
            <a:spLocks noGrp="1"/>
          </p:cNvSpPr>
          <p:nvPr>
            <p:ph idx="4294967295"/>
          </p:nvPr>
        </p:nvSpPr>
        <p:spPr>
          <a:xfrm>
            <a:off x="635001" y="1536436"/>
            <a:ext cx="10515600" cy="4402665"/>
          </a:xfrm>
        </p:spPr>
        <p:txBody>
          <a:bodyPr/>
          <a:lstStyle/>
          <a:p>
            <a:pPr marL="0" indent="0">
              <a:buNone/>
            </a:pPr>
            <a:r>
              <a:rPr kumimoji="1" lang="ja-JP" altLang="en-US" dirty="0"/>
              <a:t>　　　　　　　　　　　　　</a:t>
            </a:r>
            <a:endParaRPr kumimoji="1" lang="en-US" altLang="ja-JP" sz="2000" dirty="0"/>
          </a:p>
          <a:p>
            <a:pPr marL="0" indent="0">
              <a:buNone/>
            </a:pPr>
            <a:r>
              <a:rPr lang="ja-JP" altLang="en-US" sz="2000" dirty="0"/>
              <a:t>　　　　　　　　　　</a:t>
            </a:r>
            <a:endParaRPr lang="en-US" altLang="ja-JP" sz="2000" dirty="0"/>
          </a:p>
          <a:p>
            <a:pPr marL="0" indent="0">
              <a:buNone/>
            </a:pPr>
            <a:r>
              <a:rPr kumimoji="1" lang="ja-JP" altLang="en-US" sz="2000" dirty="0"/>
              <a:t>　　　　　　　</a:t>
            </a:r>
            <a:r>
              <a:rPr kumimoji="1" lang="ja-JP" altLang="en-US" sz="4400" dirty="0"/>
              <a:t>岩根診療所の今後について</a:t>
            </a:r>
            <a:r>
              <a:rPr kumimoji="1" lang="ja-JP" altLang="en-US" sz="2000" dirty="0"/>
              <a:t>　　　　　　　　　　　　</a:t>
            </a:r>
            <a:endParaRPr kumimoji="1" lang="en-US" altLang="ja-JP" sz="2000" dirty="0"/>
          </a:p>
          <a:p>
            <a:pPr marL="0" indent="0">
              <a:buNone/>
            </a:pPr>
            <a:endParaRPr lang="en-US" altLang="ja-JP" sz="2000" dirty="0"/>
          </a:p>
          <a:p>
            <a:pPr marL="0" indent="0">
              <a:buNone/>
            </a:pPr>
            <a:endParaRPr kumimoji="1" lang="en-US" altLang="ja-JP" sz="2000" dirty="0"/>
          </a:p>
          <a:p>
            <a:pPr marL="0" indent="0">
              <a:buNone/>
            </a:pPr>
            <a:endParaRPr lang="en-US" altLang="ja-JP" sz="2000" dirty="0"/>
          </a:p>
          <a:p>
            <a:pPr marL="0" indent="0">
              <a:buNone/>
            </a:pPr>
            <a:endParaRPr kumimoji="1" lang="en-US" altLang="ja-JP" sz="2000" dirty="0"/>
          </a:p>
          <a:p>
            <a:pPr marL="0" indent="0">
              <a:buNone/>
            </a:pPr>
            <a:r>
              <a:rPr lang="ja-JP" altLang="en-US" sz="2000" dirty="0"/>
              <a:t>　　　　　　　　　　　　　　　　　　　　</a:t>
            </a:r>
            <a:r>
              <a:rPr kumimoji="1" lang="ja-JP" altLang="en-US" sz="2000" dirty="0"/>
              <a:t>湖南市健康福祉部地域包括ケア推進局　　　</a:t>
            </a:r>
            <a:endParaRPr kumimoji="1" lang="en-US" altLang="ja-JP" sz="2000" dirty="0"/>
          </a:p>
          <a:p>
            <a:pPr marL="0" indent="0">
              <a:buNone/>
            </a:pPr>
            <a:r>
              <a:rPr lang="ja-JP" altLang="en-US" sz="2000" dirty="0"/>
              <a:t>　　　　　　　　　　　　　　　　　　　　地域医療推進課</a:t>
            </a:r>
            <a:endParaRPr kumimoji="1" lang="ja-JP" altLang="en-US" dirty="0"/>
          </a:p>
        </p:txBody>
      </p:sp>
      <p:sp>
        <p:nvSpPr>
          <p:cNvPr id="4" name="正方形/長方形 3">
            <a:extLst>
              <a:ext uri="{FF2B5EF4-FFF2-40B4-BE49-F238E27FC236}">
                <a16:creationId xmlns:a16="http://schemas.microsoft.com/office/drawing/2014/main" id="{E3FFCBF9-5D38-4A39-BB98-57D95A1D8163}"/>
              </a:ext>
            </a:extLst>
          </p:cNvPr>
          <p:cNvSpPr/>
          <p:nvPr/>
        </p:nvSpPr>
        <p:spPr>
          <a:xfrm>
            <a:off x="1752601" y="2309151"/>
            <a:ext cx="7670800" cy="905933"/>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CF9909D3-9A9B-45A8-869B-EDD09D80D4CC}"/>
              </a:ext>
            </a:extLst>
          </p:cNvPr>
          <p:cNvSpPr/>
          <p:nvPr/>
        </p:nvSpPr>
        <p:spPr>
          <a:xfrm>
            <a:off x="7806267" y="454951"/>
            <a:ext cx="3810000" cy="7196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4406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986A0F-D7CA-C61F-AF1F-67FEAE2E5D9B}"/>
              </a:ext>
            </a:extLst>
          </p:cNvPr>
          <p:cNvSpPr>
            <a:spLocks noGrp="1"/>
          </p:cNvSpPr>
          <p:nvPr>
            <p:ph type="title"/>
          </p:nvPr>
        </p:nvSpPr>
        <p:spPr>
          <a:xfrm>
            <a:off x="2583110" y="204953"/>
            <a:ext cx="6569279" cy="685800"/>
          </a:xfrm>
        </p:spPr>
        <p:txBody>
          <a:bodyPr>
            <a:normAutofit/>
          </a:bodyPr>
          <a:lstStyle/>
          <a:p>
            <a:r>
              <a:rPr lang="ja-JP" altLang="en-US" sz="2800" dirty="0">
                <a:latin typeface="UD デジタル 教科書体 NK-R" panose="02020400000000000000" pitchFamily="18" charset="-128"/>
                <a:ea typeface="UD デジタル 教科書体 NK-R" panose="02020400000000000000" pitchFamily="18" charset="-128"/>
              </a:rPr>
              <a:t>（参考）市立診療所</a:t>
            </a:r>
            <a:r>
              <a:rPr lang="zh-TW" altLang="en-US" sz="2800" dirty="0">
                <a:latin typeface="UD デジタル 教科書体 NK-R" panose="02020400000000000000" pitchFamily="18" charset="-128"/>
                <a:ea typeface="UD デジタル 教科書体 NK-R" panose="02020400000000000000" pitchFamily="18" charset="-128"/>
              </a:rPr>
              <a:t>診療状況</a:t>
            </a:r>
            <a:r>
              <a:rPr lang="ja-JP" altLang="en-US" sz="2800" dirty="0">
                <a:latin typeface="UD デジタル 教科書体 NK-R" panose="02020400000000000000" pitchFamily="18" charset="-128"/>
                <a:ea typeface="UD デジタル 教科書体 NK-R" panose="02020400000000000000" pitchFamily="18" charset="-128"/>
              </a:rPr>
              <a:t>（過去７年）</a:t>
            </a:r>
            <a:endParaRPr kumimoji="1" lang="ja-JP" altLang="en-US" sz="2800" dirty="0"/>
          </a:p>
        </p:txBody>
      </p:sp>
      <p:sp>
        <p:nvSpPr>
          <p:cNvPr id="4" name="スライド番号プレースホルダー 3">
            <a:extLst>
              <a:ext uri="{FF2B5EF4-FFF2-40B4-BE49-F238E27FC236}">
                <a16:creationId xmlns:a16="http://schemas.microsoft.com/office/drawing/2014/main" id="{D93D7AAD-FF95-84DB-977E-0694525ED53F}"/>
              </a:ext>
            </a:extLst>
          </p:cNvPr>
          <p:cNvSpPr>
            <a:spLocks noGrp="1"/>
          </p:cNvSpPr>
          <p:nvPr>
            <p:ph type="sldNum" sz="quarter" idx="12"/>
          </p:nvPr>
        </p:nvSpPr>
        <p:spPr/>
        <p:txBody>
          <a:bodyPr/>
          <a:lstStyle/>
          <a:p>
            <a:fld id="{C28C6727-2BE8-4BBD-A8B8-E070EF2E7902}" type="slidenum">
              <a:rPr kumimoji="1" lang="ja-JP" altLang="en-US" smtClean="0"/>
              <a:t>10</a:t>
            </a:fld>
            <a:endParaRPr kumimoji="1" lang="ja-JP" altLang="en-US"/>
          </a:p>
        </p:txBody>
      </p:sp>
      <p:graphicFrame>
        <p:nvGraphicFramePr>
          <p:cNvPr id="8" name="コンテンツ プレースホルダー 7">
            <a:extLst>
              <a:ext uri="{FF2B5EF4-FFF2-40B4-BE49-F238E27FC236}">
                <a16:creationId xmlns:a16="http://schemas.microsoft.com/office/drawing/2014/main" id="{86BC370E-90AD-49D9-BD02-82880D7516C0}"/>
              </a:ext>
            </a:extLst>
          </p:cNvPr>
          <p:cNvGraphicFramePr>
            <a:graphicFrameLocks noGrp="1"/>
          </p:cNvGraphicFramePr>
          <p:nvPr>
            <p:ph idx="1"/>
            <p:extLst>
              <p:ext uri="{D42A27DB-BD31-4B8C-83A1-F6EECF244321}">
                <p14:modId xmlns:p14="http://schemas.microsoft.com/office/powerpoint/2010/main" val="2678554624"/>
              </p:ext>
            </p:extLst>
          </p:nvPr>
        </p:nvGraphicFramePr>
        <p:xfrm>
          <a:off x="838200" y="1844565"/>
          <a:ext cx="10515600" cy="4627179"/>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直線コネクタ 4">
            <a:extLst>
              <a:ext uri="{FF2B5EF4-FFF2-40B4-BE49-F238E27FC236}">
                <a16:creationId xmlns:a16="http://schemas.microsoft.com/office/drawing/2014/main" id="{24D0E923-903E-405E-B45E-ADC950C5C447}"/>
              </a:ext>
            </a:extLst>
          </p:cNvPr>
          <p:cNvCxnSpPr/>
          <p:nvPr/>
        </p:nvCxnSpPr>
        <p:spPr>
          <a:xfrm>
            <a:off x="1998133" y="280246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16B5F26B-64D1-447F-9C24-CF504B7A9723}"/>
              </a:ext>
            </a:extLst>
          </p:cNvPr>
          <p:cNvCxnSpPr>
            <a:cxnSpLocks/>
          </p:cNvCxnSpPr>
          <p:nvPr/>
        </p:nvCxnSpPr>
        <p:spPr>
          <a:xfrm>
            <a:off x="2041634" y="3287112"/>
            <a:ext cx="905729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8E20A921-2240-4715-A710-372CCAA80FF6}"/>
              </a:ext>
            </a:extLst>
          </p:cNvPr>
          <p:cNvSpPr/>
          <p:nvPr/>
        </p:nvSpPr>
        <p:spPr>
          <a:xfrm rot="10800000" flipV="1">
            <a:off x="1422401" y="3224045"/>
            <a:ext cx="532523" cy="20494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latin typeface="+mj-ea"/>
                <a:ea typeface="+mj-ea"/>
              </a:rPr>
              <a:t>9,600</a:t>
            </a:r>
            <a:endParaRPr kumimoji="1" lang="ja-JP" altLang="en-US" sz="1000" dirty="0">
              <a:latin typeface="+mj-ea"/>
              <a:ea typeface="+mj-ea"/>
            </a:endParaRPr>
          </a:p>
        </p:txBody>
      </p:sp>
      <p:sp>
        <p:nvSpPr>
          <p:cNvPr id="9" name="テキスト ボックス 8">
            <a:extLst>
              <a:ext uri="{FF2B5EF4-FFF2-40B4-BE49-F238E27FC236}">
                <a16:creationId xmlns:a16="http://schemas.microsoft.com/office/drawing/2014/main" id="{15327FB5-C96E-464F-82FB-43853B3288FD}"/>
              </a:ext>
            </a:extLst>
          </p:cNvPr>
          <p:cNvSpPr txBox="1"/>
          <p:nvPr/>
        </p:nvSpPr>
        <p:spPr>
          <a:xfrm>
            <a:off x="639160" y="896589"/>
            <a:ext cx="10913680" cy="830997"/>
          </a:xfrm>
          <a:prstGeom prst="rect">
            <a:avLst/>
          </a:prstGeom>
          <a:noFill/>
          <a:ln w="12700">
            <a:solidFill>
              <a:schemeClr val="tx1"/>
            </a:solidFill>
          </a:ln>
        </p:spPr>
        <p:txBody>
          <a:bodyPr wrap="square" rtlCol="0">
            <a:spAutoFit/>
          </a:bodyPr>
          <a:lstStyle/>
          <a:p>
            <a:r>
              <a:rPr lang="ja-JP" altLang="en-US" sz="1600" dirty="0"/>
              <a:t>◆一般的な診療所、クリニックの経営基準</a:t>
            </a:r>
            <a:endParaRPr lang="en-US" altLang="ja-JP" sz="1600" dirty="0"/>
          </a:p>
          <a:p>
            <a:r>
              <a:rPr lang="ja-JP" altLang="en-US" sz="1600" dirty="0"/>
              <a:t>　　</a:t>
            </a:r>
            <a:r>
              <a:rPr lang="ja-JP" altLang="ja-JP" sz="1600" dirty="0"/>
              <a:t>内科診療所の損益分岐点は年</a:t>
            </a:r>
            <a:r>
              <a:rPr lang="ja-JP" altLang="en-US" sz="1600" dirty="0"/>
              <a:t>間約</a:t>
            </a:r>
            <a:r>
              <a:rPr lang="en-US" altLang="ja-JP" sz="1600" dirty="0"/>
              <a:t>6,000</a:t>
            </a:r>
            <a:r>
              <a:rPr lang="ja-JP" altLang="ja-JP" sz="1600" dirty="0"/>
              <a:t>万円</a:t>
            </a:r>
            <a:r>
              <a:rPr lang="ja-JP" altLang="en-US" sz="1600" dirty="0"/>
              <a:t>といわれている。</a:t>
            </a:r>
            <a:endParaRPr lang="en-US" altLang="ja-JP" sz="1600" dirty="0"/>
          </a:p>
          <a:p>
            <a:r>
              <a:rPr kumimoji="1" lang="ja-JP" altLang="en-US" sz="1600" dirty="0"/>
              <a:t>　　外来患者数を</a:t>
            </a:r>
            <a:r>
              <a:rPr kumimoji="1" lang="en-US" altLang="ja-JP" sz="1600" dirty="0"/>
              <a:t>1</a:t>
            </a:r>
            <a:r>
              <a:rPr kumimoji="1" lang="ja-JP" altLang="en-US" sz="1600" dirty="0"/>
              <a:t>日</a:t>
            </a:r>
            <a:r>
              <a:rPr kumimoji="1" lang="en-US" altLang="ja-JP" sz="1600" dirty="0"/>
              <a:t>40</a:t>
            </a:r>
            <a:r>
              <a:rPr kumimoji="1" lang="ja-JP" altLang="en-US" sz="1600" dirty="0"/>
              <a:t>人、月</a:t>
            </a:r>
            <a:r>
              <a:rPr kumimoji="1" lang="en-US" altLang="ja-JP" sz="1600" dirty="0"/>
              <a:t>20</a:t>
            </a:r>
            <a:r>
              <a:rPr kumimoji="1" lang="ja-JP" altLang="en-US" sz="1600" dirty="0"/>
              <a:t>日の診療とすると</a:t>
            </a:r>
            <a:r>
              <a:rPr kumimoji="1" lang="en-US" altLang="ja-JP" sz="1600" dirty="0"/>
              <a:t>1</a:t>
            </a:r>
            <a:r>
              <a:rPr kumimoji="1" lang="ja-JP" altLang="en-US" sz="1600"/>
              <a:t>ヶ月</a:t>
            </a:r>
            <a:r>
              <a:rPr kumimoji="1" lang="en-US" altLang="ja-JP" sz="1600" dirty="0"/>
              <a:t>800</a:t>
            </a:r>
            <a:r>
              <a:rPr kumimoji="1" lang="ja-JP" altLang="en-US" sz="1600" dirty="0"/>
              <a:t>人、年間</a:t>
            </a:r>
            <a:r>
              <a:rPr kumimoji="1" lang="en-US" altLang="ja-JP" sz="1600" dirty="0"/>
              <a:t>9,600</a:t>
            </a:r>
            <a:r>
              <a:rPr kumimoji="1" lang="ja-JP" altLang="en-US" sz="1600" dirty="0"/>
              <a:t>人の受診が必要との試算となる。</a:t>
            </a:r>
          </a:p>
        </p:txBody>
      </p:sp>
    </p:spTree>
    <p:extLst>
      <p:ext uri="{BB962C8B-B14F-4D97-AF65-F5344CB8AC3E}">
        <p14:creationId xmlns:p14="http://schemas.microsoft.com/office/powerpoint/2010/main" val="824418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D5FBB2-4AF5-4937-9F6B-8898EEC100E8}"/>
              </a:ext>
            </a:extLst>
          </p:cNvPr>
          <p:cNvSpPr>
            <a:spLocks noGrp="1"/>
          </p:cNvSpPr>
          <p:nvPr>
            <p:ph type="title"/>
          </p:nvPr>
        </p:nvSpPr>
        <p:spPr>
          <a:xfrm>
            <a:off x="2080469" y="775578"/>
            <a:ext cx="8439325" cy="507839"/>
          </a:xfrm>
        </p:spPr>
        <p:txBody>
          <a:bodyPr>
            <a:normAutofit/>
          </a:bodyPr>
          <a:lstStyle/>
          <a:p>
            <a:pPr algn="ctr"/>
            <a:r>
              <a:rPr lang="ja-JP" altLang="en-US" sz="2800" dirty="0">
                <a:latin typeface="UD デジタル 教科書体 NK-R" panose="02020400000000000000" pitchFamily="18" charset="-128"/>
                <a:ea typeface="UD デジタル 教科書体 NK-R" panose="02020400000000000000" pitchFamily="18" charset="-128"/>
              </a:rPr>
              <a:t>（参考）岩根診療所</a:t>
            </a:r>
            <a:r>
              <a:rPr lang="zh-TW" altLang="en-US" sz="2800" dirty="0">
                <a:latin typeface="UD デジタル 教科書体 NK-R" panose="02020400000000000000" pitchFamily="18" charset="-128"/>
                <a:ea typeface="UD デジタル 教科書体 NK-R" panose="02020400000000000000" pitchFamily="18" charset="-128"/>
              </a:rPr>
              <a:t>月別</a:t>
            </a:r>
            <a:r>
              <a:rPr kumimoji="1" lang="zh-TW" altLang="en-US" sz="2800" dirty="0">
                <a:latin typeface="UD デジタル 教科書体 NK-R" panose="02020400000000000000" pitchFamily="18" charset="-128"/>
                <a:ea typeface="UD デジタル 教科書体 NK-R" panose="02020400000000000000" pitchFamily="18" charset="-128"/>
              </a:rPr>
              <a:t>診療状況</a:t>
            </a:r>
            <a:r>
              <a:rPr kumimoji="1" lang="ja-JP" altLang="en-US" sz="2800" dirty="0">
                <a:latin typeface="UD デジタル 教科書体 NK-R" panose="02020400000000000000" pitchFamily="18" charset="-128"/>
                <a:ea typeface="UD デジタル 教科書体 NK-R" panose="02020400000000000000" pitchFamily="18" charset="-128"/>
              </a:rPr>
              <a:t>（過去５年）</a:t>
            </a:r>
          </a:p>
        </p:txBody>
      </p:sp>
      <p:graphicFrame>
        <p:nvGraphicFramePr>
          <p:cNvPr id="6" name="コンテンツ プレースホルダー 5">
            <a:extLst>
              <a:ext uri="{FF2B5EF4-FFF2-40B4-BE49-F238E27FC236}">
                <a16:creationId xmlns:a16="http://schemas.microsoft.com/office/drawing/2014/main" id="{FC34837F-131A-4F91-A608-612572E1F2EE}"/>
              </a:ext>
            </a:extLst>
          </p:cNvPr>
          <p:cNvGraphicFramePr>
            <a:graphicFrameLocks noGrp="1"/>
          </p:cNvGraphicFramePr>
          <p:nvPr>
            <p:ph idx="1"/>
            <p:extLst>
              <p:ext uri="{D42A27DB-BD31-4B8C-83A1-F6EECF244321}">
                <p14:modId xmlns:p14="http://schemas.microsoft.com/office/powerpoint/2010/main" val="3901795723"/>
              </p:ext>
            </p:extLst>
          </p:nvPr>
        </p:nvGraphicFramePr>
        <p:xfrm>
          <a:off x="906448" y="1283417"/>
          <a:ext cx="10320793" cy="4883387"/>
        </p:xfrm>
        <a:graphic>
          <a:graphicData uri="http://schemas.openxmlformats.org/drawingml/2006/chart">
            <c:chart xmlns:c="http://schemas.openxmlformats.org/drawingml/2006/chart" xmlns:r="http://schemas.openxmlformats.org/officeDocument/2006/relationships" r:id="rId2"/>
          </a:graphicData>
        </a:graphic>
      </p:graphicFrame>
      <p:sp>
        <p:nvSpPr>
          <p:cNvPr id="3" name="スライド番号プレースホルダー 2">
            <a:extLst>
              <a:ext uri="{FF2B5EF4-FFF2-40B4-BE49-F238E27FC236}">
                <a16:creationId xmlns:a16="http://schemas.microsoft.com/office/drawing/2014/main" id="{3E79F1B2-4B10-49B6-A62F-C0F266655F64}"/>
              </a:ext>
            </a:extLst>
          </p:cNvPr>
          <p:cNvSpPr>
            <a:spLocks noGrp="1"/>
          </p:cNvSpPr>
          <p:nvPr>
            <p:ph type="sldNum" sz="quarter" idx="12"/>
          </p:nvPr>
        </p:nvSpPr>
        <p:spPr/>
        <p:txBody>
          <a:bodyPr/>
          <a:lstStyle/>
          <a:p>
            <a:fld id="{C28C6727-2BE8-4BBD-A8B8-E070EF2E7902}" type="slidenum">
              <a:rPr kumimoji="1" lang="ja-JP" altLang="en-US" smtClean="0"/>
              <a:t>11</a:t>
            </a:fld>
            <a:endParaRPr kumimoji="1" lang="ja-JP" altLang="en-US" dirty="0"/>
          </a:p>
        </p:txBody>
      </p:sp>
      <p:cxnSp>
        <p:nvCxnSpPr>
          <p:cNvPr id="7" name="直線コネクタ 6">
            <a:extLst>
              <a:ext uri="{FF2B5EF4-FFF2-40B4-BE49-F238E27FC236}">
                <a16:creationId xmlns:a16="http://schemas.microsoft.com/office/drawing/2014/main" id="{20B8C720-C839-45C4-AC85-D3C5408E271F}"/>
              </a:ext>
            </a:extLst>
          </p:cNvPr>
          <p:cNvCxnSpPr/>
          <p:nvPr/>
        </p:nvCxnSpPr>
        <p:spPr>
          <a:xfrm>
            <a:off x="1515533" y="3530599"/>
            <a:ext cx="971170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703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1679" y="299812"/>
            <a:ext cx="10515600" cy="1325563"/>
          </a:xfrm>
        </p:spPr>
        <p:txBody>
          <a:bodyPr/>
          <a:lstStyle/>
          <a:p>
            <a:r>
              <a:rPr lang="ja-JP" altLang="en-US" dirty="0"/>
              <a:t>　　　　　市内医療機関の状況</a:t>
            </a:r>
            <a:endParaRPr kumimoji="1" lang="ja-JP" altLang="en-US" dirty="0"/>
          </a:p>
        </p:txBody>
      </p:sp>
      <p:graphicFrame>
        <p:nvGraphicFramePr>
          <p:cNvPr id="8" name="コンテンツ プレースホルダー 7"/>
          <p:cNvGraphicFramePr>
            <a:graphicFrameLocks noGrp="1"/>
          </p:cNvGraphicFramePr>
          <p:nvPr>
            <p:ph idx="1"/>
            <p:extLst>
              <p:ext uri="{D42A27DB-BD31-4B8C-83A1-F6EECF244321}">
                <p14:modId xmlns:p14="http://schemas.microsoft.com/office/powerpoint/2010/main" val="3716245707"/>
              </p:ext>
            </p:extLst>
          </p:nvPr>
        </p:nvGraphicFramePr>
        <p:xfrm>
          <a:off x="876299" y="1427837"/>
          <a:ext cx="10439401" cy="4536727"/>
        </p:xfrm>
        <a:graphic>
          <a:graphicData uri="http://schemas.openxmlformats.org/drawingml/2006/table">
            <a:tbl>
              <a:tblPr firstRow="1" bandRow="1">
                <a:tableStyleId>{5C22544A-7EE6-4342-B048-85BDC9FD1C3A}</a:tableStyleId>
              </a:tblPr>
              <a:tblGrid>
                <a:gridCol w="2494251">
                  <a:extLst>
                    <a:ext uri="{9D8B030D-6E8A-4147-A177-3AD203B41FA5}">
                      <a16:colId xmlns:a16="http://schemas.microsoft.com/office/drawing/2014/main" val="2278237329"/>
                    </a:ext>
                  </a:extLst>
                </a:gridCol>
                <a:gridCol w="2660262">
                  <a:extLst>
                    <a:ext uri="{9D8B030D-6E8A-4147-A177-3AD203B41FA5}">
                      <a16:colId xmlns:a16="http://schemas.microsoft.com/office/drawing/2014/main" val="2056294593"/>
                    </a:ext>
                  </a:extLst>
                </a:gridCol>
                <a:gridCol w="2642444">
                  <a:extLst>
                    <a:ext uri="{9D8B030D-6E8A-4147-A177-3AD203B41FA5}">
                      <a16:colId xmlns:a16="http://schemas.microsoft.com/office/drawing/2014/main" val="3838577715"/>
                    </a:ext>
                  </a:extLst>
                </a:gridCol>
                <a:gridCol w="2642444">
                  <a:extLst>
                    <a:ext uri="{9D8B030D-6E8A-4147-A177-3AD203B41FA5}">
                      <a16:colId xmlns:a16="http://schemas.microsoft.com/office/drawing/2014/main" val="470689827"/>
                    </a:ext>
                  </a:extLst>
                </a:gridCol>
              </a:tblGrid>
              <a:tr h="382245">
                <a:tc>
                  <a:txBody>
                    <a:bodyPr/>
                    <a:lstStyle/>
                    <a:p>
                      <a:r>
                        <a:rPr kumimoji="1" lang="ja-JP" altLang="en-US" dirty="0"/>
                        <a:t>　　石部中学校区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dirty="0"/>
                        <a:t>　　甲西中学校区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dirty="0"/>
                        <a:t>　　甲西北中学校区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dirty="0"/>
                        <a:t>　　日枝中学校区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5184110"/>
                  </a:ext>
                </a:extLst>
              </a:tr>
              <a:tr h="382245">
                <a:tc>
                  <a:txBody>
                    <a:bodyPr/>
                    <a:lstStyle/>
                    <a:p>
                      <a:pPr algn="l"/>
                      <a:r>
                        <a:rPr kumimoji="1" lang="ja-JP" altLang="en-US" sz="1600" dirty="0"/>
                        <a:t>●</a:t>
                      </a:r>
                      <a:r>
                        <a:rPr kumimoji="1" lang="ja-JP" altLang="en-US" sz="1600" b="1" dirty="0"/>
                        <a:t>石部診療所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600" dirty="0"/>
                        <a:t>●</a:t>
                      </a:r>
                      <a:r>
                        <a:rPr kumimoji="1" lang="ja-JP" altLang="en-US" sz="1600" b="1" dirty="0"/>
                        <a:t>夏見診療所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600" b="1" dirty="0"/>
                        <a:t>●ほしやま内科医院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600" b="1" dirty="0"/>
                        <a:t>●水戸診療所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6889710"/>
                  </a:ext>
                </a:extLst>
              </a:tr>
              <a:tr h="382245">
                <a:tc>
                  <a:txBody>
                    <a:bodyPr/>
                    <a:lstStyle/>
                    <a:p>
                      <a:pPr algn="l"/>
                      <a:r>
                        <a:rPr kumimoji="1" lang="ja-JP" altLang="en-US" sz="1600" dirty="0"/>
                        <a:t>●</a:t>
                      </a:r>
                      <a:r>
                        <a:rPr kumimoji="1" lang="ja-JP" altLang="en-US" sz="1600" b="1" dirty="0"/>
                        <a:t>小川診療所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600" b="1" dirty="0"/>
                        <a:t>●こうせい駅前診療所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600" b="1" dirty="0"/>
                        <a:t>●あらまき内科クリニック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600" b="1" dirty="0"/>
                        <a:t>●荒川クリニック</a:t>
                      </a:r>
                      <a:endParaRPr kumimoji="1" lang="en-US" altLang="ja-JP"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2199960"/>
                  </a:ext>
                </a:extLst>
              </a:tr>
              <a:tr h="436757">
                <a:tc>
                  <a:txBody>
                    <a:bodyPr/>
                    <a:lstStyle/>
                    <a:p>
                      <a:pPr algn="l"/>
                      <a:r>
                        <a:rPr kumimoji="1" lang="ja-JP" altLang="en-US" sz="1600" dirty="0"/>
                        <a:t>●</a:t>
                      </a:r>
                      <a:r>
                        <a:rPr kumimoji="1" lang="ja-JP" altLang="en-US" sz="1600" b="1" dirty="0"/>
                        <a:t>佐野医院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t>●甲西中央クリニック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600" b="1" dirty="0"/>
                        <a:t>●なごみ内科クリニック</a:t>
                      </a:r>
                      <a:endParaRPr kumimoji="1" lang="en-US" altLang="ja-JP"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600" b="1" dirty="0"/>
                        <a:t>●下田クリニック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8800669"/>
                  </a:ext>
                </a:extLst>
              </a:tr>
              <a:tr h="382245">
                <a:tc>
                  <a:txBody>
                    <a:bodyPr/>
                    <a:lstStyle/>
                    <a:p>
                      <a:pPr algn="l"/>
                      <a:r>
                        <a:rPr kumimoji="1" lang="ja-JP" altLang="en-US" sz="1600" dirty="0"/>
                        <a:t>　のむら小児科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t>●深野内科医院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600" b="1" dirty="0"/>
                        <a:t>●生田病院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600" dirty="0"/>
                        <a:t>　こうせい眼科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709720"/>
                  </a:ext>
                </a:extLst>
              </a:tr>
              <a:tr h="659765">
                <a:tc>
                  <a:txBody>
                    <a:bodyPr/>
                    <a:lstStyle/>
                    <a:p>
                      <a:pPr algn="l"/>
                      <a:r>
                        <a:rPr kumimoji="1" lang="ja-JP" altLang="en-US" sz="1600" dirty="0"/>
                        <a:t>　湖南整形外科</a:t>
                      </a:r>
                      <a:endParaRPr kumimoji="1" lang="en-US" altLang="ja-JP" sz="1600" dirty="0"/>
                    </a:p>
                    <a:p>
                      <a:pPr algn="l"/>
                      <a:r>
                        <a:rPr kumimoji="1" lang="ja-JP" altLang="en-US" sz="1600" dirty="0"/>
                        <a:t>　こやまクリニック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t>●三雲クリニック</a:t>
                      </a:r>
                    </a:p>
                    <a:p>
                      <a:pPr algn="l"/>
                      <a:endParaRPr kumimoji="1" lang="ja-JP" alt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rPr>
                        <a:t>●岩根診療所（休診中）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8084869"/>
                  </a:ext>
                </a:extLst>
              </a:tr>
              <a:tr h="382245">
                <a:tc>
                  <a:txBody>
                    <a:bodyPr/>
                    <a:lstStyle/>
                    <a:p>
                      <a:pPr algn="l"/>
                      <a:r>
                        <a:rPr kumimoji="1" lang="ja-JP" altLang="en-US" sz="1600" dirty="0"/>
                        <a:t>　いしい眼科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t>●</a:t>
                      </a:r>
                      <a:r>
                        <a:rPr kumimoji="1" lang="ja-JP" altLang="en-US" sz="1600" b="1" dirty="0"/>
                        <a:t>甲西リハビリ病院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511598"/>
                  </a:ext>
                </a:extLst>
              </a:tr>
              <a:tr h="382245">
                <a:tc>
                  <a:txBody>
                    <a:bodyPr/>
                    <a:lstStyle/>
                    <a:p>
                      <a:pPr algn="l"/>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t>●</a:t>
                      </a:r>
                      <a:r>
                        <a:rPr kumimoji="1" lang="ja-JP" altLang="en-US" sz="1600" b="1" dirty="0"/>
                        <a:t>ふじた医院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600" strike="sngStrike"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819915"/>
                  </a:ext>
                </a:extLst>
              </a:tr>
              <a:tr h="382245">
                <a:tc>
                  <a:txBody>
                    <a:bodyPr/>
                    <a:lstStyle/>
                    <a:p>
                      <a:pPr algn="l"/>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600" dirty="0"/>
                        <a:t>　野村産婦人科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005486"/>
                  </a:ext>
                </a:extLst>
              </a:tr>
              <a:tr h="382245">
                <a:tc>
                  <a:txBody>
                    <a:bodyPr/>
                    <a:lstStyle/>
                    <a:p>
                      <a:pPr algn="l"/>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600" dirty="0"/>
                        <a:t>　カズ皮膚科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8778372"/>
                  </a:ext>
                </a:extLst>
              </a:tr>
              <a:tr h="382245">
                <a:tc>
                  <a:txBody>
                    <a:bodyPr/>
                    <a:lstStyle/>
                    <a:p>
                      <a:pPr algn="l"/>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600" dirty="0"/>
                        <a:t>　平松耳鼻咽喉科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5057542"/>
                  </a:ext>
                </a:extLst>
              </a:tr>
            </a:tbl>
          </a:graphicData>
        </a:graphic>
      </p:graphicFrame>
      <p:sp>
        <p:nvSpPr>
          <p:cNvPr id="3" name="スライド番号プレースホルダー 2">
            <a:extLst>
              <a:ext uri="{FF2B5EF4-FFF2-40B4-BE49-F238E27FC236}">
                <a16:creationId xmlns:a16="http://schemas.microsoft.com/office/drawing/2014/main" id="{D5B7608B-8734-4B30-990B-295290333365}"/>
              </a:ext>
            </a:extLst>
          </p:cNvPr>
          <p:cNvSpPr>
            <a:spLocks noGrp="1"/>
          </p:cNvSpPr>
          <p:nvPr>
            <p:ph type="sldNum" sz="quarter" idx="12"/>
          </p:nvPr>
        </p:nvSpPr>
        <p:spPr>
          <a:xfrm>
            <a:off x="8864600" y="6375625"/>
            <a:ext cx="2743200" cy="365125"/>
          </a:xfrm>
        </p:spPr>
        <p:txBody>
          <a:bodyPr/>
          <a:lstStyle/>
          <a:p>
            <a:fld id="{C28C6727-2BE8-4BBD-A8B8-E070EF2E7902}" type="slidenum">
              <a:rPr kumimoji="1" lang="ja-JP" altLang="en-US" smtClean="0"/>
              <a:t>12</a:t>
            </a:fld>
            <a:endParaRPr kumimoji="1" lang="ja-JP" altLang="en-US"/>
          </a:p>
        </p:txBody>
      </p:sp>
      <p:sp>
        <p:nvSpPr>
          <p:cNvPr id="4" name="テキスト ボックス 3">
            <a:extLst>
              <a:ext uri="{FF2B5EF4-FFF2-40B4-BE49-F238E27FC236}">
                <a16:creationId xmlns:a16="http://schemas.microsoft.com/office/drawing/2014/main" id="{1774C332-7A89-496E-9822-092C32D50499}"/>
              </a:ext>
            </a:extLst>
          </p:cNvPr>
          <p:cNvSpPr txBox="1"/>
          <p:nvPr/>
        </p:nvSpPr>
        <p:spPr>
          <a:xfrm>
            <a:off x="8506437" y="6037071"/>
            <a:ext cx="2809263" cy="338554"/>
          </a:xfrm>
          <a:prstGeom prst="rect">
            <a:avLst/>
          </a:prstGeom>
          <a:noFill/>
        </p:spPr>
        <p:txBody>
          <a:bodyPr wrap="square" rtlCol="0">
            <a:spAutoFit/>
          </a:bodyPr>
          <a:lstStyle/>
          <a:p>
            <a:r>
              <a:rPr kumimoji="1" lang="en-US" altLang="ja-JP" sz="1600" dirty="0"/>
              <a:t>※</a:t>
            </a:r>
            <a:r>
              <a:rPr kumimoji="1" lang="ja-JP" altLang="en-US" sz="1600" dirty="0"/>
              <a:t>●は内科がある医療機関</a:t>
            </a:r>
          </a:p>
        </p:txBody>
      </p:sp>
    </p:spTree>
    <p:extLst>
      <p:ext uri="{BB962C8B-B14F-4D97-AF65-F5344CB8AC3E}">
        <p14:creationId xmlns:p14="http://schemas.microsoft.com/office/powerpoint/2010/main" val="375348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629DD9-C436-4B36-83AB-89A2C9E3E37D}"/>
              </a:ext>
            </a:extLst>
          </p:cNvPr>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湖南市の医療体制の現状と課題</a:t>
            </a:r>
          </a:p>
        </p:txBody>
      </p:sp>
      <p:sp>
        <p:nvSpPr>
          <p:cNvPr id="3" name="コンテンツ プレースホルダー 2">
            <a:extLst>
              <a:ext uri="{FF2B5EF4-FFF2-40B4-BE49-F238E27FC236}">
                <a16:creationId xmlns:a16="http://schemas.microsoft.com/office/drawing/2014/main" id="{F4EBFF8C-094E-4264-A44D-CD023E44F296}"/>
              </a:ext>
            </a:extLst>
          </p:cNvPr>
          <p:cNvSpPr>
            <a:spLocks noGrp="1"/>
          </p:cNvSpPr>
          <p:nvPr>
            <p:ph idx="1"/>
          </p:nvPr>
        </p:nvSpPr>
        <p:spPr>
          <a:xfrm>
            <a:off x="838200" y="1520296"/>
            <a:ext cx="10755385" cy="4972579"/>
          </a:xfrm>
        </p:spPr>
        <p:txBody>
          <a:bodyPr>
            <a:normAutofit fontScale="92500" lnSpcReduction="10000"/>
          </a:bodyPr>
          <a:lstStyle/>
          <a:p>
            <a:pPr marL="0" indent="0">
              <a:buNone/>
            </a:pPr>
            <a:r>
              <a:rPr lang="en-US" altLang="ja-JP" sz="2200" dirty="0">
                <a:latin typeface="+mn-ea"/>
                <a:cs typeface="Times New Roman" panose="02020603050405020304" pitchFamily="18" charset="0"/>
              </a:rPr>
              <a:t>【</a:t>
            </a:r>
            <a:r>
              <a:rPr lang="ja-JP" altLang="en-US" sz="2200" dirty="0">
                <a:latin typeface="+mn-ea"/>
                <a:cs typeface="Times New Roman" panose="02020603050405020304" pitchFamily="18" charset="0"/>
              </a:rPr>
              <a:t>現状</a:t>
            </a:r>
            <a:r>
              <a:rPr lang="en-US" altLang="ja-JP" sz="2200" dirty="0">
                <a:latin typeface="+mn-ea"/>
                <a:cs typeface="Times New Roman" panose="02020603050405020304" pitchFamily="18" charset="0"/>
              </a:rPr>
              <a:t>】</a:t>
            </a:r>
          </a:p>
          <a:p>
            <a:pPr marL="0" indent="0">
              <a:buNone/>
            </a:pPr>
            <a:r>
              <a:rPr lang="ja-JP" altLang="en-US" sz="2200" dirty="0"/>
              <a:t>・中学校区単位ではそれぞれ医療機関があるが、小学校区単位では</a:t>
            </a:r>
            <a:r>
              <a:rPr kumimoji="1" lang="ja-JP" altLang="en-US" sz="2200" dirty="0"/>
              <a:t>医療機関がない　</a:t>
            </a:r>
            <a:endParaRPr kumimoji="1" lang="en-US" altLang="ja-JP" sz="2200" dirty="0"/>
          </a:p>
          <a:p>
            <a:pPr marL="0" indent="0">
              <a:buNone/>
            </a:pPr>
            <a:r>
              <a:rPr lang="ja-JP" altLang="en-US" sz="2200" dirty="0"/>
              <a:t>　</a:t>
            </a:r>
            <a:r>
              <a:rPr kumimoji="1" lang="ja-JP" altLang="en-US" sz="2200" dirty="0"/>
              <a:t>エリアがある。（石部南・菩提寺北）</a:t>
            </a:r>
            <a:endParaRPr kumimoji="1" lang="en-US" altLang="ja-JP" sz="2200" dirty="0"/>
          </a:p>
          <a:p>
            <a:pPr marL="0" indent="0">
              <a:buNone/>
            </a:pPr>
            <a:r>
              <a:rPr kumimoji="1" lang="ja-JP" altLang="en-US" sz="2200" dirty="0"/>
              <a:t>・</a:t>
            </a:r>
            <a:r>
              <a:rPr lang="ja-JP" altLang="en-US" sz="2200" dirty="0"/>
              <a:t>市内医療機関の医師の</a:t>
            </a:r>
            <a:r>
              <a:rPr lang="en-US" altLang="ja-JP" sz="2200" dirty="0"/>
              <a:t>45</a:t>
            </a:r>
            <a:r>
              <a:rPr lang="ja-JP" altLang="en-US" sz="2200" dirty="0"/>
              <a:t>％が</a:t>
            </a:r>
            <a:r>
              <a:rPr lang="en-US" altLang="ja-JP" sz="2200" dirty="0"/>
              <a:t>65</a:t>
            </a:r>
            <a:r>
              <a:rPr lang="ja-JP" altLang="en-US" sz="2200" dirty="0"/>
              <a:t>歳以上となっている。（</a:t>
            </a:r>
            <a:r>
              <a:rPr lang="en-US" altLang="ja-JP" sz="2200" dirty="0"/>
              <a:t>11</a:t>
            </a:r>
            <a:r>
              <a:rPr lang="ja-JP" altLang="en-US" sz="2200" dirty="0"/>
              <a:t>人</a:t>
            </a:r>
            <a:r>
              <a:rPr lang="en-US" altLang="ja-JP" sz="2200" dirty="0"/>
              <a:t>/24</a:t>
            </a:r>
            <a:r>
              <a:rPr lang="ja-JP" altLang="en-US" sz="2200" dirty="0"/>
              <a:t>人）</a:t>
            </a:r>
            <a:endParaRPr lang="en-US" altLang="ja-JP" sz="2200" dirty="0"/>
          </a:p>
          <a:p>
            <a:pPr marL="0" indent="0">
              <a:buNone/>
            </a:pPr>
            <a:r>
              <a:rPr lang="ja-JP" altLang="en-US" sz="2200" dirty="0"/>
              <a:t>・内科医師の</a:t>
            </a:r>
            <a:r>
              <a:rPr lang="en-US" altLang="ja-JP" sz="2200" dirty="0"/>
              <a:t>42</a:t>
            </a:r>
            <a:r>
              <a:rPr lang="ja-JP" altLang="en-US" sz="2200" dirty="0"/>
              <a:t>％が</a:t>
            </a:r>
            <a:r>
              <a:rPr lang="en-US" altLang="ja-JP" sz="2200" dirty="0"/>
              <a:t>65</a:t>
            </a:r>
            <a:r>
              <a:rPr lang="ja-JP" altLang="en-US" sz="2200" dirty="0"/>
              <a:t>歳以上。（</a:t>
            </a:r>
            <a:r>
              <a:rPr lang="en-US" altLang="ja-JP" sz="2200" dirty="0"/>
              <a:t>6</a:t>
            </a:r>
            <a:r>
              <a:rPr lang="ja-JP" altLang="en-US" sz="2200" dirty="0"/>
              <a:t>人</a:t>
            </a:r>
            <a:r>
              <a:rPr lang="en-US" altLang="ja-JP" sz="2200" dirty="0"/>
              <a:t>/14</a:t>
            </a:r>
            <a:r>
              <a:rPr lang="ja-JP" altLang="en-US" sz="2200" dirty="0"/>
              <a:t>人）</a:t>
            </a:r>
            <a:endParaRPr lang="en-US" altLang="ja-JP" sz="2200" dirty="0"/>
          </a:p>
          <a:p>
            <a:pPr marL="0" indent="0">
              <a:buNone/>
            </a:pPr>
            <a:r>
              <a:rPr lang="ja-JP" altLang="en-US" sz="2200" dirty="0"/>
              <a:t>・</a:t>
            </a:r>
            <a:r>
              <a:rPr lang="en-US" altLang="ja-JP" sz="2200" dirty="0"/>
              <a:t>65</a:t>
            </a:r>
            <a:r>
              <a:rPr lang="ja-JP" altLang="en-US" sz="2200" dirty="0"/>
              <a:t>歳以上の内科医師の</a:t>
            </a:r>
            <a:r>
              <a:rPr lang="en-US" altLang="ja-JP" sz="2200" dirty="0"/>
              <a:t>33</a:t>
            </a:r>
            <a:r>
              <a:rPr lang="ja-JP" altLang="en-US" sz="2200" dirty="0"/>
              <a:t>％が</a:t>
            </a:r>
            <a:r>
              <a:rPr lang="en-US" altLang="ja-JP" sz="2200" dirty="0"/>
              <a:t>75</a:t>
            </a:r>
            <a:r>
              <a:rPr lang="ja-JP" altLang="en-US" sz="2200" dirty="0"/>
              <a:t>歳以上。（</a:t>
            </a:r>
            <a:r>
              <a:rPr lang="en-US" altLang="ja-JP" sz="2200" dirty="0"/>
              <a:t>2</a:t>
            </a:r>
            <a:r>
              <a:rPr lang="ja-JP" altLang="en-US" sz="2200" dirty="0"/>
              <a:t>人</a:t>
            </a:r>
            <a:r>
              <a:rPr lang="en-US" altLang="ja-JP" sz="2200" dirty="0"/>
              <a:t>/6</a:t>
            </a:r>
            <a:r>
              <a:rPr lang="ja-JP" altLang="en-US" sz="2200" dirty="0"/>
              <a:t>人）</a:t>
            </a:r>
            <a:endParaRPr lang="en-US" altLang="ja-JP" sz="2200" dirty="0"/>
          </a:p>
          <a:p>
            <a:pPr marL="0" indent="0">
              <a:buNone/>
            </a:pPr>
            <a:r>
              <a:rPr lang="en-US" altLang="ja-JP" sz="2200" dirty="0">
                <a:latin typeface="+mn-ea"/>
                <a:cs typeface="Times New Roman" panose="02020603050405020304" pitchFamily="18" charset="0"/>
              </a:rPr>
              <a:t>【</a:t>
            </a:r>
            <a:r>
              <a:rPr lang="ja-JP" altLang="en-US" sz="2200" dirty="0">
                <a:latin typeface="+mn-ea"/>
                <a:cs typeface="Times New Roman" panose="02020603050405020304" pitchFamily="18" charset="0"/>
              </a:rPr>
              <a:t>課題</a:t>
            </a:r>
            <a:r>
              <a:rPr lang="en-US" altLang="ja-JP" sz="2200" dirty="0">
                <a:latin typeface="+mn-ea"/>
                <a:cs typeface="Times New Roman" panose="02020603050405020304" pitchFamily="18" charset="0"/>
              </a:rPr>
              <a:t>】</a:t>
            </a:r>
          </a:p>
          <a:p>
            <a:pPr marL="0" indent="0">
              <a:buNone/>
            </a:pPr>
            <a:r>
              <a:rPr kumimoji="1" lang="ja-JP" altLang="en-US" sz="2200" dirty="0">
                <a:latin typeface="+mn-ea"/>
                <a:cs typeface="Times New Roman" panose="02020603050405020304" pitchFamily="18" charset="0"/>
              </a:rPr>
              <a:t>・全国的に医師不足の状況であり、湖南市も</a:t>
            </a:r>
            <a:r>
              <a:rPr lang="ja-JP" altLang="en-US" sz="2200" dirty="0">
                <a:latin typeface="+mn-ea"/>
                <a:cs typeface="Times New Roman" panose="02020603050405020304" pitchFamily="18" charset="0"/>
              </a:rPr>
              <a:t>医師の確保が困難</a:t>
            </a:r>
            <a:r>
              <a:rPr kumimoji="1" lang="ja-JP" altLang="en-US" sz="2200" dirty="0">
                <a:latin typeface="+mn-ea"/>
                <a:cs typeface="Times New Roman" panose="02020603050405020304" pitchFamily="18" charset="0"/>
              </a:rPr>
              <a:t>。</a:t>
            </a:r>
            <a:endParaRPr kumimoji="1" lang="en-US" altLang="ja-JP" sz="2200" dirty="0">
              <a:latin typeface="+mn-ea"/>
              <a:cs typeface="Times New Roman" panose="02020603050405020304" pitchFamily="18" charset="0"/>
            </a:endParaRPr>
          </a:p>
          <a:p>
            <a:pPr marL="0" indent="0">
              <a:buNone/>
            </a:pPr>
            <a:r>
              <a:rPr lang="ja-JP" altLang="en-US" sz="2200" dirty="0">
                <a:latin typeface="+mn-ea"/>
                <a:cs typeface="Times New Roman" panose="02020603050405020304" pitchFamily="18" charset="0"/>
              </a:rPr>
              <a:t>・医師の高齢化に伴う医療機関減少の可能性。</a:t>
            </a:r>
            <a:endParaRPr lang="en-US" altLang="ja-JP" sz="2200" dirty="0">
              <a:latin typeface="+mn-ea"/>
              <a:cs typeface="Times New Roman" panose="02020603050405020304" pitchFamily="18" charset="0"/>
            </a:endParaRPr>
          </a:p>
          <a:p>
            <a:pPr marL="0" indent="0">
              <a:buNone/>
            </a:pPr>
            <a:endParaRPr kumimoji="1" lang="en-US" altLang="ja-JP" sz="2200" dirty="0">
              <a:latin typeface="+mn-ea"/>
              <a:cs typeface="Times New Roman" panose="02020603050405020304" pitchFamily="18" charset="0"/>
            </a:endParaRPr>
          </a:p>
          <a:p>
            <a:pPr marL="0" indent="0">
              <a:buNone/>
            </a:pPr>
            <a:r>
              <a:rPr kumimoji="1" lang="ja-JP" altLang="en-US" sz="2400" dirty="0">
                <a:solidFill>
                  <a:srgbClr val="FF0000"/>
                </a:solidFill>
                <a:latin typeface="+mn-ea"/>
                <a:cs typeface="Times New Roman" panose="02020603050405020304" pitchFamily="18" charset="0"/>
              </a:rPr>
              <a:t>　今後医療体制については、市全域を対象として、民間の医療機関の状況も見据え</a:t>
            </a:r>
            <a:endParaRPr kumimoji="1" lang="en-US" altLang="ja-JP" sz="2400" dirty="0">
              <a:solidFill>
                <a:srgbClr val="FF0000"/>
              </a:solidFill>
              <a:latin typeface="+mn-ea"/>
              <a:cs typeface="Times New Roman" panose="02020603050405020304" pitchFamily="18" charset="0"/>
            </a:endParaRPr>
          </a:p>
          <a:p>
            <a:pPr marL="0" indent="0">
              <a:buNone/>
            </a:pPr>
            <a:r>
              <a:rPr lang="ja-JP" altLang="en-US" sz="2400" dirty="0">
                <a:solidFill>
                  <a:srgbClr val="FF0000"/>
                </a:solidFill>
                <a:latin typeface="+mn-ea"/>
                <a:cs typeface="Times New Roman" panose="02020603050405020304" pitchFamily="18" charset="0"/>
              </a:rPr>
              <a:t>　</a:t>
            </a:r>
            <a:r>
              <a:rPr kumimoji="1" lang="ja-JP" altLang="en-US" sz="2400" dirty="0">
                <a:solidFill>
                  <a:srgbClr val="FF0000"/>
                </a:solidFill>
                <a:latin typeface="+mn-ea"/>
                <a:cs typeface="Times New Roman" panose="02020603050405020304" pitchFamily="18" charset="0"/>
              </a:rPr>
              <a:t>たうえで、検討・取組みを進める。</a:t>
            </a:r>
            <a:endParaRPr kumimoji="1" lang="en-US" altLang="ja-JP" sz="2400" dirty="0">
              <a:solidFill>
                <a:srgbClr val="FF0000"/>
              </a:solidFill>
              <a:latin typeface="+mn-ea"/>
              <a:cs typeface="Times New Roman" panose="02020603050405020304" pitchFamily="18" charset="0"/>
            </a:endParaRPr>
          </a:p>
          <a:p>
            <a:pPr marL="0" indent="0">
              <a:buNone/>
            </a:pPr>
            <a:r>
              <a:rPr lang="ja-JP" altLang="en-US" sz="2400" dirty="0">
                <a:solidFill>
                  <a:srgbClr val="FF0000"/>
                </a:solidFill>
                <a:latin typeface="+mn-ea"/>
                <a:cs typeface="Times New Roman" panose="02020603050405020304" pitchFamily="18" charset="0"/>
              </a:rPr>
              <a:t>　　①在宅医療　②オンライン診療、移動診療　③通院送迎サービス等</a:t>
            </a:r>
            <a:endParaRPr kumimoji="1" lang="en-US" altLang="ja-JP" sz="2400" strike="sngStrike" dirty="0">
              <a:solidFill>
                <a:srgbClr val="FF0000"/>
              </a:solidFill>
              <a:latin typeface="+mn-ea"/>
              <a:cs typeface="Times New Roman" panose="02020603050405020304" pitchFamily="18" charset="0"/>
            </a:endParaRPr>
          </a:p>
          <a:p>
            <a:pPr marL="0" indent="0">
              <a:buNone/>
            </a:pPr>
            <a:endParaRPr lang="en-US" altLang="ja-JP" dirty="0">
              <a:solidFill>
                <a:srgbClr val="FF0000"/>
              </a:solidFill>
              <a:latin typeface="+mn-ea"/>
              <a:cs typeface="Times New Roman" panose="02020603050405020304" pitchFamily="18" charset="0"/>
            </a:endParaRPr>
          </a:p>
        </p:txBody>
      </p:sp>
      <p:sp>
        <p:nvSpPr>
          <p:cNvPr id="5" name="スライド番号プレースホルダー 4">
            <a:extLst>
              <a:ext uri="{FF2B5EF4-FFF2-40B4-BE49-F238E27FC236}">
                <a16:creationId xmlns:a16="http://schemas.microsoft.com/office/drawing/2014/main" id="{50C4691F-E6CA-4BFA-B694-9D543B370EED}"/>
              </a:ext>
            </a:extLst>
          </p:cNvPr>
          <p:cNvSpPr>
            <a:spLocks noGrp="1"/>
          </p:cNvSpPr>
          <p:nvPr>
            <p:ph type="sldNum" sz="quarter" idx="12"/>
          </p:nvPr>
        </p:nvSpPr>
        <p:spPr/>
        <p:txBody>
          <a:bodyPr/>
          <a:lstStyle/>
          <a:p>
            <a:fld id="{C28C6727-2BE8-4BBD-A8B8-E070EF2E7902}" type="slidenum">
              <a:rPr kumimoji="1" lang="ja-JP" altLang="en-US" smtClean="0"/>
              <a:t>13</a:t>
            </a:fld>
            <a:endParaRPr kumimoji="1" lang="ja-JP" altLang="en-US" dirty="0"/>
          </a:p>
        </p:txBody>
      </p:sp>
      <p:sp>
        <p:nvSpPr>
          <p:cNvPr id="4" name="矢印: 下 3">
            <a:extLst>
              <a:ext uri="{FF2B5EF4-FFF2-40B4-BE49-F238E27FC236}">
                <a16:creationId xmlns:a16="http://schemas.microsoft.com/office/drawing/2014/main" id="{106E4B12-CE6B-4B69-A40F-947EC5106702}"/>
              </a:ext>
            </a:extLst>
          </p:cNvPr>
          <p:cNvSpPr/>
          <p:nvPr/>
        </p:nvSpPr>
        <p:spPr>
          <a:xfrm>
            <a:off x="5240009" y="4779620"/>
            <a:ext cx="331076" cy="4009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1407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FECE5D-286F-4235-98A0-C396F6C7C41C}"/>
              </a:ext>
            </a:extLst>
          </p:cNvPr>
          <p:cNvSpPr>
            <a:spLocks noGrp="1"/>
          </p:cNvSpPr>
          <p:nvPr>
            <p:ph type="title"/>
          </p:nvPr>
        </p:nvSpPr>
        <p:spPr>
          <a:xfrm>
            <a:off x="838200" y="476075"/>
            <a:ext cx="10515600" cy="895525"/>
          </a:xfrm>
        </p:spPr>
        <p:txBody>
          <a:bodyPr/>
          <a:lstStyle/>
          <a:p>
            <a:r>
              <a:rPr lang="ja-JP" altLang="en-US" b="1" dirty="0"/>
              <a:t>今後の取組</a:t>
            </a:r>
            <a:endParaRPr kumimoji="1" lang="ja-JP" altLang="en-US" b="1" dirty="0"/>
          </a:p>
        </p:txBody>
      </p:sp>
      <p:sp>
        <p:nvSpPr>
          <p:cNvPr id="3" name="コンテンツ プレースホルダー 2">
            <a:extLst>
              <a:ext uri="{FF2B5EF4-FFF2-40B4-BE49-F238E27FC236}">
                <a16:creationId xmlns:a16="http://schemas.microsoft.com/office/drawing/2014/main" id="{A20EA114-28B0-4E50-8F13-30D430A3055B}"/>
              </a:ext>
            </a:extLst>
          </p:cNvPr>
          <p:cNvSpPr>
            <a:spLocks noGrp="1"/>
          </p:cNvSpPr>
          <p:nvPr>
            <p:ph idx="1"/>
          </p:nvPr>
        </p:nvSpPr>
        <p:spPr>
          <a:xfrm>
            <a:off x="838200" y="1371600"/>
            <a:ext cx="10515600" cy="5238925"/>
          </a:xfrm>
        </p:spPr>
        <p:txBody>
          <a:bodyPr>
            <a:normAutofit fontScale="62500" lnSpcReduction="20000"/>
          </a:bodyPr>
          <a:lstStyle/>
          <a:p>
            <a:pPr marL="0" indent="0">
              <a:buNone/>
            </a:pPr>
            <a:endParaRPr kumimoji="1" lang="en-US" altLang="ja-JP" sz="2400" dirty="0"/>
          </a:p>
          <a:p>
            <a:pPr marL="0" indent="0">
              <a:buNone/>
            </a:pPr>
            <a:r>
              <a:rPr kumimoji="1" lang="en-US" altLang="ja-JP" sz="3600" dirty="0"/>
              <a:t>【</a:t>
            </a:r>
            <a:r>
              <a:rPr kumimoji="1" lang="ja-JP" altLang="en-US" sz="3600" dirty="0"/>
              <a:t>取組の方向性</a:t>
            </a:r>
            <a:r>
              <a:rPr kumimoji="1" lang="en-US" altLang="ja-JP" sz="3600" dirty="0"/>
              <a:t>】</a:t>
            </a:r>
          </a:p>
          <a:p>
            <a:pPr marL="0" indent="0">
              <a:buNone/>
            </a:pPr>
            <a:r>
              <a:rPr lang="ja-JP" altLang="en-US" sz="3600" dirty="0">
                <a:latin typeface="+mn-ea"/>
                <a:cs typeface="Times New Roman" panose="02020603050405020304" pitchFamily="18" charset="0"/>
              </a:rPr>
              <a:t>①岩根診療所は、閉院に向けた手続きを行う</a:t>
            </a:r>
            <a:endParaRPr lang="en-US" altLang="ja-JP" sz="3600" dirty="0">
              <a:latin typeface="+mn-ea"/>
              <a:cs typeface="Times New Roman" panose="02020603050405020304" pitchFamily="18" charset="0"/>
            </a:endParaRPr>
          </a:p>
          <a:p>
            <a:pPr marL="0" indent="0">
              <a:buNone/>
            </a:pPr>
            <a:r>
              <a:rPr lang="ja-JP" altLang="en-US" sz="3600" dirty="0">
                <a:latin typeface="+mn-ea"/>
                <a:cs typeface="Times New Roman" panose="02020603050405020304" pitchFamily="18" charset="0"/>
              </a:rPr>
              <a:t>②医療体制については湖南市全体の課題としてとらえ、医療体制の構築と受診</a:t>
            </a:r>
            <a:endParaRPr lang="en-US" altLang="ja-JP" sz="3600" dirty="0">
              <a:latin typeface="+mn-ea"/>
              <a:cs typeface="Times New Roman" panose="02020603050405020304" pitchFamily="18" charset="0"/>
            </a:endParaRPr>
          </a:p>
          <a:p>
            <a:pPr marL="0" indent="0">
              <a:buNone/>
            </a:pPr>
            <a:r>
              <a:rPr lang="ja-JP" altLang="en-US" sz="3600" dirty="0">
                <a:latin typeface="+mn-ea"/>
                <a:cs typeface="Times New Roman" panose="02020603050405020304" pitchFamily="18" charset="0"/>
              </a:rPr>
              <a:t>　環境の整備に向け検討し取り組む</a:t>
            </a:r>
            <a:endParaRPr lang="en-US" altLang="ja-JP" sz="3600" dirty="0">
              <a:latin typeface="+mn-ea"/>
              <a:cs typeface="Times New Roman" panose="02020603050405020304" pitchFamily="18" charset="0"/>
            </a:endParaRPr>
          </a:p>
          <a:p>
            <a:pPr marL="0" indent="0">
              <a:buNone/>
            </a:pPr>
            <a:r>
              <a:rPr lang="ja-JP" altLang="en-US" sz="3600" dirty="0">
                <a:latin typeface="+mn-ea"/>
                <a:cs typeface="Times New Roman" panose="02020603050405020304" pitchFamily="18" charset="0"/>
              </a:rPr>
              <a:t>③</a:t>
            </a:r>
            <a:r>
              <a:rPr lang="ja-JP" altLang="en-US" sz="3600" dirty="0"/>
              <a:t>地域包括ケアの体制を整備し、健康づくり、予防施策の推進に取り組む</a:t>
            </a:r>
            <a:endParaRPr lang="en-US" altLang="ja-JP" sz="3600" dirty="0">
              <a:latin typeface="+mn-ea"/>
              <a:cs typeface="Times New Roman" panose="02020603050405020304" pitchFamily="18" charset="0"/>
            </a:endParaRPr>
          </a:p>
          <a:p>
            <a:pPr marL="0" indent="0">
              <a:buNone/>
            </a:pPr>
            <a:endParaRPr kumimoji="1" lang="en-US" altLang="ja-JP" sz="3600" dirty="0"/>
          </a:p>
          <a:p>
            <a:pPr marL="0" indent="0">
              <a:buNone/>
            </a:pPr>
            <a:r>
              <a:rPr lang="en-US" altLang="ja-JP" sz="3600" dirty="0"/>
              <a:t>【</a:t>
            </a:r>
            <a:r>
              <a:rPr lang="ja-JP" altLang="en-US" sz="3600" dirty="0"/>
              <a:t>当面の取組</a:t>
            </a:r>
            <a:r>
              <a:rPr lang="en-US" altLang="ja-JP" sz="3600" dirty="0"/>
              <a:t>】</a:t>
            </a:r>
          </a:p>
          <a:p>
            <a:pPr marL="0" indent="0">
              <a:buNone/>
            </a:pPr>
            <a:r>
              <a:rPr lang="ja-JP" altLang="en-US" sz="3600" dirty="0"/>
              <a:t>①広報、ホームページ、区配布等による閉院の周知</a:t>
            </a:r>
            <a:endParaRPr lang="en-US" altLang="ja-JP" sz="3600" dirty="0"/>
          </a:p>
          <a:p>
            <a:pPr marL="0" indent="0">
              <a:buNone/>
            </a:pPr>
            <a:r>
              <a:rPr lang="ja-JP" altLang="en-US" sz="3600" dirty="0"/>
              <a:t>②</a:t>
            </a:r>
            <a:r>
              <a:rPr kumimoji="1" lang="ja-JP" altLang="en-US" sz="3600" dirty="0"/>
              <a:t>岩根学区については、岩根地域から近隣の医療機関への移動策として、</a:t>
            </a:r>
            <a:endParaRPr kumimoji="1" lang="en-US" altLang="ja-JP" sz="3600" dirty="0"/>
          </a:p>
          <a:p>
            <a:pPr marL="0" indent="0">
              <a:buNone/>
            </a:pPr>
            <a:r>
              <a:rPr lang="ja-JP" altLang="en-US" sz="3600" dirty="0"/>
              <a:t>　</a:t>
            </a:r>
            <a:r>
              <a:rPr kumimoji="1" lang="ja-JP" altLang="en-US" sz="3600" dirty="0"/>
              <a:t>コミュニティバス「めぐるくん」の時刻表の作成と周知</a:t>
            </a:r>
            <a:endParaRPr kumimoji="1" lang="en-US" altLang="ja-JP" sz="3600" dirty="0"/>
          </a:p>
          <a:p>
            <a:pPr marL="0" indent="0">
              <a:buNone/>
            </a:pPr>
            <a:r>
              <a:rPr lang="ja-JP" altLang="en-US" sz="3600" dirty="0"/>
              <a:t>③かかりつけ医機能報告制度（令和８年４月開始）を活用した医療機関の診療　</a:t>
            </a:r>
            <a:endParaRPr lang="en-US" altLang="ja-JP" sz="3600" dirty="0"/>
          </a:p>
          <a:p>
            <a:pPr marL="0" indent="0">
              <a:buNone/>
            </a:pPr>
            <a:r>
              <a:rPr lang="ja-JP" altLang="en-US" sz="3600" dirty="0"/>
              <a:t>　に関する情報提供</a:t>
            </a:r>
            <a:endParaRPr lang="en-US" altLang="ja-JP" sz="3600" dirty="0"/>
          </a:p>
          <a:p>
            <a:pPr marL="0" indent="0">
              <a:buNone/>
            </a:pPr>
            <a:endParaRPr kumimoji="1" lang="ja-JP" altLang="en-US" sz="3600" dirty="0"/>
          </a:p>
        </p:txBody>
      </p:sp>
      <p:sp>
        <p:nvSpPr>
          <p:cNvPr id="4" name="スライド番号プレースホルダー 3">
            <a:extLst>
              <a:ext uri="{FF2B5EF4-FFF2-40B4-BE49-F238E27FC236}">
                <a16:creationId xmlns:a16="http://schemas.microsoft.com/office/drawing/2014/main" id="{FC776431-5E27-4CE5-9662-89208977E55F}"/>
              </a:ext>
            </a:extLst>
          </p:cNvPr>
          <p:cNvSpPr>
            <a:spLocks noGrp="1"/>
          </p:cNvSpPr>
          <p:nvPr>
            <p:ph type="sldNum" sz="quarter" idx="12"/>
          </p:nvPr>
        </p:nvSpPr>
        <p:spPr/>
        <p:txBody>
          <a:bodyPr/>
          <a:lstStyle/>
          <a:p>
            <a:fld id="{C28C6727-2BE8-4BBD-A8B8-E070EF2E7902}" type="slidenum">
              <a:rPr kumimoji="1" lang="ja-JP" altLang="en-US" smtClean="0"/>
              <a:t>14</a:t>
            </a:fld>
            <a:endParaRPr kumimoji="1" lang="ja-JP" altLang="en-US"/>
          </a:p>
        </p:txBody>
      </p:sp>
    </p:spTree>
    <p:extLst>
      <p:ext uri="{BB962C8B-B14F-4D97-AF65-F5344CB8AC3E}">
        <p14:creationId xmlns:p14="http://schemas.microsoft.com/office/powerpoint/2010/main" val="2269836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494B39-113E-4FC0-A167-A63E9F259761}"/>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283F8730-EA79-4B05-83EE-21DD31F9C73D}"/>
              </a:ext>
            </a:extLst>
          </p:cNvPr>
          <p:cNvSpPr>
            <a:spLocks noGrp="1"/>
          </p:cNvSpPr>
          <p:nvPr>
            <p:ph idx="1"/>
          </p:nvPr>
        </p:nvSpPr>
        <p:spPr>
          <a:xfrm>
            <a:off x="517636" y="5368159"/>
            <a:ext cx="10515600" cy="1124715"/>
          </a:xfrm>
        </p:spPr>
        <p:txBody>
          <a:bodyPr>
            <a:normAutofit/>
          </a:bodyPr>
          <a:lstStyle/>
          <a:p>
            <a:pPr marL="0" indent="0">
              <a:buNone/>
            </a:pPr>
            <a:r>
              <a:rPr kumimoji="1" lang="en-US" altLang="ja-JP" sz="1600" dirty="0"/>
              <a:t>※</a:t>
            </a:r>
            <a:r>
              <a:rPr lang="ja-JP" altLang="en-US" sz="1600" dirty="0"/>
              <a:t>かかりつけ医機能報告制度とは</a:t>
            </a:r>
            <a:endParaRPr lang="en-US" altLang="ja-JP" sz="1600" dirty="0"/>
          </a:p>
          <a:p>
            <a:pPr marL="0" indent="0">
              <a:buNone/>
            </a:pPr>
            <a:r>
              <a:rPr lang="ja-JP" altLang="en-US" sz="1600" dirty="0"/>
              <a:t>医療機関から</a:t>
            </a:r>
            <a:r>
              <a:rPr kumimoji="1" lang="ja-JP" altLang="en-US" sz="1600" dirty="0"/>
              <a:t>「かかりつけ医として持っている機能」を都道府県に報告する制度。報告された機能は公表されるとともに、報告された内容を基に、外来医療に関する地域の協議の場において、地域でかかりつけ医機能を確保するために必要な具体的方策を検討し、協議結果を公表する。</a:t>
            </a:r>
          </a:p>
        </p:txBody>
      </p:sp>
      <p:sp>
        <p:nvSpPr>
          <p:cNvPr id="4" name="スライド番号プレースホルダー 3">
            <a:extLst>
              <a:ext uri="{FF2B5EF4-FFF2-40B4-BE49-F238E27FC236}">
                <a16:creationId xmlns:a16="http://schemas.microsoft.com/office/drawing/2014/main" id="{D346C470-EF60-480B-A279-82605B1B6F83}"/>
              </a:ext>
            </a:extLst>
          </p:cNvPr>
          <p:cNvSpPr>
            <a:spLocks noGrp="1"/>
          </p:cNvSpPr>
          <p:nvPr>
            <p:ph type="sldNum" sz="quarter" idx="12"/>
          </p:nvPr>
        </p:nvSpPr>
        <p:spPr/>
        <p:txBody>
          <a:bodyPr/>
          <a:lstStyle/>
          <a:p>
            <a:fld id="{C28C6727-2BE8-4BBD-A8B8-E070EF2E7902}" type="slidenum">
              <a:rPr kumimoji="1" lang="ja-JP" altLang="en-US" smtClean="0"/>
              <a:t>15</a:t>
            </a:fld>
            <a:endParaRPr kumimoji="1" lang="ja-JP" altLang="en-US"/>
          </a:p>
        </p:txBody>
      </p:sp>
      <p:pic>
        <p:nvPicPr>
          <p:cNvPr id="6" name="図 5">
            <a:extLst>
              <a:ext uri="{FF2B5EF4-FFF2-40B4-BE49-F238E27FC236}">
                <a16:creationId xmlns:a16="http://schemas.microsoft.com/office/drawing/2014/main" id="{F0C811ED-E55D-4392-931E-A190864FBE7B}"/>
              </a:ext>
            </a:extLst>
          </p:cNvPr>
          <p:cNvPicPr>
            <a:picLocks noChangeAspect="1"/>
          </p:cNvPicPr>
          <p:nvPr/>
        </p:nvPicPr>
        <p:blipFill>
          <a:blip r:embed="rId2"/>
          <a:stretch>
            <a:fillRect/>
          </a:stretch>
        </p:blipFill>
        <p:spPr>
          <a:xfrm>
            <a:off x="649015" y="62416"/>
            <a:ext cx="10604938" cy="5203267"/>
          </a:xfrm>
          <a:prstGeom prst="rect">
            <a:avLst/>
          </a:prstGeom>
        </p:spPr>
      </p:pic>
    </p:spTree>
    <p:extLst>
      <p:ext uri="{BB962C8B-B14F-4D97-AF65-F5344CB8AC3E}">
        <p14:creationId xmlns:p14="http://schemas.microsoft.com/office/powerpoint/2010/main" val="243009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30242F-2809-4714-BF17-F7DD2CB3564B}"/>
              </a:ext>
            </a:extLst>
          </p:cNvPr>
          <p:cNvSpPr>
            <a:spLocks noGrp="1"/>
          </p:cNvSpPr>
          <p:nvPr>
            <p:ph type="ctrTitle"/>
          </p:nvPr>
        </p:nvSpPr>
        <p:spPr/>
        <p:txBody>
          <a:bodyPr/>
          <a:lstStyle/>
          <a:p>
            <a:endParaRPr kumimoji="1" lang="ja-JP" altLang="en-US" dirty="0"/>
          </a:p>
        </p:txBody>
      </p:sp>
      <p:sp>
        <p:nvSpPr>
          <p:cNvPr id="3" name="字幕 2">
            <a:extLst>
              <a:ext uri="{FF2B5EF4-FFF2-40B4-BE49-F238E27FC236}">
                <a16:creationId xmlns:a16="http://schemas.microsoft.com/office/drawing/2014/main" id="{F423C4DB-53D6-4CBA-A063-18C7E753AE39}"/>
              </a:ext>
            </a:extLst>
          </p:cNvPr>
          <p:cNvSpPr>
            <a:spLocks noGrp="1"/>
          </p:cNvSpPr>
          <p:nvPr>
            <p:ph type="subTitle"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E3ADE7C-95E9-4F92-9B38-EF7A0D8D0375}"/>
              </a:ext>
            </a:extLst>
          </p:cNvPr>
          <p:cNvSpPr>
            <a:spLocks noGrp="1"/>
          </p:cNvSpPr>
          <p:nvPr>
            <p:ph type="sldNum" sz="quarter" idx="12"/>
          </p:nvPr>
        </p:nvSpPr>
        <p:spPr/>
        <p:txBody>
          <a:bodyPr/>
          <a:lstStyle/>
          <a:p>
            <a:fld id="{C28C6727-2BE8-4BBD-A8B8-E070EF2E7902}" type="slidenum">
              <a:rPr kumimoji="1" lang="ja-JP" altLang="en-US" smtClean="0"/>
              <a:t>16</a:t>
            </a:fld>
            <a:endParaRPr kumimoji="1" lang="ja-JP" altLang="en-US"/>
          </a:p>
        </p:txBody>
      </p:sp>
      <p:pic>
        <p:nvPicPr>
          <p:cNvPr id="6" name="図 5">
            <a:extLst>
              <a:ext uri="{FF2B5EF4-FFF2-40B4-BE49-F238E27FC236}">
                <a16:creationId xmlns:a16="http://schemas.microsoft.com/office/drawing/2014/main" id="{C5ABE57A-41E5-41F6-9809-4DAD18E2F801}"/>
              </a:ext>
            </a:extLst>
          </p:cNvPr>
          <p:cNvPicPr>
            <a:picLocks noChangeAspect="1"/>
          </p:cNvPicPr>
          <p:nvPr/>
        </p:nvPicPr>
        <p:blipFill rotWithShape="1">
          <a:blip r:embed="rId2"/>
          <a:srcRect l="11683" t="6845" r="12507" b="5829"/>
          <a:stretch/>
        </p:blipFill>
        <p:spPr>
          <a:xfrm>
            <a:off x="660400" y="136525"/>
            <a:ext cx="10170160" cy="6314700"/>
          </a:xfrm>
          <a:prstGeom prst="rect">
            <a:avLst/>
          </a:prstGeom>
        </p:spPr>
      </p:pic>
    </p:spTree>
    <p:extLst>
      <p:ext uri="{BB962C8B-B14F-4D97-AF65-F5344CB8AC3E}">
        <p14:creationId xmlns:p14="http://schemas.microsoft.com/office/powerpoint/2010/main" val="334263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89AB9-E90A-C1B3-D1C4-79214099A25F}"/>
              </a:ext>
            </a:extLst>
          </p:cNvPr>
          <p:cNvSpPr>
            <a:spLocks noGrp="1"/>
          </p:cNvSpPr>
          <p:nvPr>
            <p:ph type="title"/>
          </p:nvPr>
        </p:nvSpPr>
        <p:spPr/>
        <p:txBody>
          <a:bodyPr/>
          <a:lstStyle/>
          <a:p>
            <a:r>
              <a:rPr lang="ja-JP" altLang="en-US" dirty="0"/>
              <a:t>岩根診療所の休診の経緯</a:t>
            </a:r>
            <a:endParaRPr kumimoji="1" lang="ja-JP" altLang="en-US" dirty="0"/>
          </a:p>
        </p:txBody>
      </p:sp>
      <p:graphicFrame>
        <p:nvGraphicFramePr>
          <p:cNvPr id="5" name="コンテンツ プレースホルダー 4">
            <a:extLst>
              <a:ext uri="{FF2B5EF4-FFF2-40B4-BE49-F238E27FC236}">
                <a16:creationId xmlns:a16="http://schemas.microsoft.com/office/drawing/2014/main" id="{B3A35756-ECB9-B19E-0510-977B11FC840F}"/>
              </a:ext>
            </a:extLst>
          </p:cNvPr>
          <p:cNvGraphicFramePr>
            <a:graphicFrameLocks noGrp="1"/>
          </p:cNvGraphicFramePr>
          <p:nvPr>
            <p:ph idx="1"/>
            <p:extLst>
              <p:ext uri="{D42A27DB-BD31-4B8C-83A1-F6EECF244321}">
                <p14:modId xmlns:p14="http://schemas.microsoft.com/office/powerpoint/2010/main" val="139597322"/>
              </p:ext>
            </p:extLst>
          </p:nvPr>
        </p:nvGraphicFramePr>
        <p:xfrm>
          <a:off x="838200" y="1483717"/>
          <a:ext cx="10515600" cy="4984919"/>
        </p:xfrm>
        <a:graphic>
          <a:graphicData uri="http://schemas.openxmlformats.org/drawingml/2006/table">
            <a:tbl>
              <a:tblPr firstRow="1" bandRow="1">
                <a:tableStyleId>{5C22544A-7EE6-4342-B048-85BDC9FD1C3A}</a:tableStyleId>
              </a:tblPr>
              <a:tblGrid>
                <a:gridCol w="2114725">
                  <a:extLst>
                    <a:ext uri="{9D8B030D-6E8A-4147-A177-3AD203B41FA5}">
                      <a16:colId xmlns:a16="http://schemas.microsoft.com/office/drawing/2014/main" val="614184214"/>
                    </a:ext>
                  </a:extLst>
                </a:gridCol>
                <a:gridCol w="8400875">
                  <a:extLst>
                    <a:ext uri="{9D8B030D-6E8A-4147-A177-3AD203B41FA5}">
                      <a16:colId xmlns:a16="http://schemas.microsoft.com/office/drawing/2014/main" val="1879016578"/>
                    </a:ext>
                  </a:extLst>
                </a:gridCol>
              </a:tblGrid>
              <a:tr h="504359">
                <a:tc>
                  <a:txBody>
                    <a:bodyPr/>
                    <a:lstStyle/>
                    <a:p>
                      <a:pPr algn="ctr"/>
                      <a:r>
                        <a:rPr kumimoji="1" lang="ja-JP" altLang="en-US" b="0" dirty="0"/>
                        <a:t>時　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状　　　　　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2416740"/>
                  </a:ext>
                </a:extLst>
              </a:tr>
              <a:tr h="269546">
                <a:tc>
                  <a:txBody>
                    <a:bodyPr/>
                    <a:lstStyle/>
                    <a:p>
                      <a:r>
                        <a:rPr lang="ja-JP" altLang="en-US" sz="1800" dirty="0"/>
                        <a:t>令和２年　２月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None/>
                      </a:pPr>
                      <a:r>
                        <a:rPr lang="ja-JP" altLang="en-US" sz="1800" dirty="0"/>
                        <a:t>医師から体調不良を理由に契約解除の申し出</a:t>
                      </a:r>
                      <a:r>
                        <a:rPr lang="ja-JP" altLang="en-US" sz="1800" dirty="0">
                          <a:solidFill>
                            <a:schemeClr val="tx1"/>
                          </a:solidFill>
                        </a:rPr>
                        <a:t>。</a:t>
                      </a:r>
                      <a:endParaRPr kumimoji="1" lang="ja-JP" altLang="en-US" strike="sngStrik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534306"/>
                  </a:ext>
                </a:extLst>
              </a:tr>
              <a:tr h="504359">
                <a:tc>
                  <a:txBody>
                    <a:bodyPr/>
                    <a:lstStyle/>
                    <a:p>
                      <a:r>
                        <a:rPr lang="ja-JP" altLang="en-US" sz="1800" dirty="0"/>
                        <a:t>令和２年　４月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800" dirty="0"/>
                        <a:t>石部診療所の医師２</a:t>
                      </a:r>
                      <a:r>
                        <a:rPr lang="ja-JP" altLang="en-US" sz="1800" strike="noStrike" dirty="0">
                          <a:solidFill>
                            <a:schemeClr val="tx1"/>
                          </a:solidFill>
                        </a:rPr>
                        <a:t>人</a:t>
                      </a:r>
                      <a:r>
                        <a:rPr lang="ja-JP" altLang="en-US" sz="1800" dirty="0"/>
                        <a:t>と外部の医療機関からの派遣医師、フリーランス医師の計４</a:t>
                      </a:r>
                      <a:r>
                        <a:rPr lang="ja-JP" altLang="en-US" sz="1800" strike="noStrike" dirty="0">
                          <a:solidFill>
                            <a:schemeClr val="tx1"/>
                          </a:solidFill>
                        </a:rPr>
                        <a:t>人</a:t>
                      </a:r>
                      <a:r>
                        <a:rPr lang="ja-JP" altLang="en-US" sz="1800" dirty="0"/>
                        <a:t>の診療体制</a:t>
                      </a:r>
                      <a:r>
                        <a:rPr lang="ja-JP" altLang="en-US" sz="1800" strike="noStrike" dirty="0">
                          <a:solidFill>
                            <a:schemeClr val="tx1"/>
                          </a:solidFill>
                        </a:rPr>
                        <a:t>で運営</a:t>
                      </a:r>
                      <a:r>
                        <a:rPr lang="ja-JP" altLang="en-US" sz="1800" dirty="0"/>
                        <a:t>。</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3393201"/>
                  </a:ext>
                </a:extLst>
              </a:tr>
              <a:tr h="126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t>令和３年　４月</a:t>
                      </a:r>
                      <a:endParaRPr kumimoji="1" lang="ja-JP" altLang="en-US" dirty="0"/>
                    </a:p>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令和２年度から委託契約を締結していた外部の医療機関と週４回</a:t>
                      </a:r>
                      <a:r>
                        <a:rPr kumimoji="1" lang="ja-JP" altLang="en-US" sz="1800" dirty="0">
                          <a:solidFill>
                            <a:schemeClr val="tx1"/>
                          </a:solidFill>
                        </a:rPr>
                        <a:t>の</a:t>
                      </a:r>
                      <a:r>
                        <a:rPr kumimoji="1" lang="ja-JP" altLang="en-US" sz="1800" dirty="0"/>
                        <a:t>医師派遣</a:t>
                      </a:r>
                      <a:r>
                        <a:rPr kumimoji="1" lang="ja-JP" altLang="en-US" sz="1800" strike="noStrike" dirty="0">
                          <a:solidFill>
                            <a:schemeClr val="tx1"/>
                          </a:solidFill>
                        </a:rPr>
                        <a:t>を</a:t>
                      </a:r>
                      <a:r>
                        <a:rPr kumimoji="1" lang="ja-JP" altLang="en-US" sz="1800" dirty="0"/>
                        <a:t>委託契約し、フリーランス医師と計２</a:t>
                      </a:r>
                      <a:r>
                        <a:rPr kumimoji="1" lang="ja-JP" altLang="en-US" sz="1800" strike="noStrike" dirty="0">
                          <a:solidFill>
                            <a:schemeClr val="tx1"/>
                          </a:solidFill>
                        </a:rPr>
                        <a:t>人</a:t>
                      </a:r>
                      <a:r>
                        <a:rPr kumimoji="1" lang="ja-JP" altLang="en-US" sz="1800" dirty="0"/>
                        <a:t>の診療体制</a:t>
                      </a:r>
                      <a:r>
                        <a:rPr lang="ja-JP" altLang="en-US" sz="1800" strike="noStrike" dirty="0">
                          <a:solidFill>
                            <a:schemeClr val="tx1"/>
                          </a:solidFill>
                        </a:rPr>
                        <a:t>で運営</a:t>
                      </a:r>
                      <a:r>
                        <a:rPr kumimoji="1" lang="ja-JP" altLang="en-US" sz="1800" dirty="0"/>
                        <a:t>。</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4353822"/>
                  </a:ext>
                </a:extLst>
              </a:tr>
              <a:tr h="239670">
                <a:tc>
                  <a:txBody>
                    <a:bodyPr/>
                    <a:lstStyle/>
                    <a:p>
                      <a:r>
                        <a:rPr kumimoji="1" lang="ja-JP" altLang="en-US" sz="1800" dirty="0"/>
                        <a:t>令和４年　４月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None/>
                      </a:pPr>
                      <a:r>
                        <a:rPr lang="ja-JP" altLang="en-US" sz="1800" dirty="0"/>
                        <a:t>委託契約を締結していた外部の医療機関の医師不足により契約の継続が困難になったため、委託先の医療機関を退職しフリーランスとなった医師に診療継続を依頼し、１</a:t>
                      </a:r>
                      <a:r>
                        <a:rPr lang="ja-JP" altLang="en-US" sz="1800" strike="noStrike" dirty="0">
                          <a:solidFill>
                            <a:schemeClr val="tx1"/>
                          </a:solidFill>
                        </a:rPr>
                        <a:t>人</a:t>
                      </a:r>
                      <a:r>
                        <a:rPr lang="ja-JP" altLang="en-US" sz="1800" dirty="0"/>
                        <a:t>の診療体制</a:t>
                      </a:r>
                      <a:r>
                        <a:rPr lang="ja-JP" altLang="en-US" sz="1800" strike="noStrike" dirty="0">
                          <a:solidFill>
                            <a:schemeClr val="tx1"/>
                          </a:solidFill>
                        </a:rPr>
                        <a:t>で運営</a:t>
                      </a:r>
                      <a:r>
                        <a:rPr lang="ja-JP" altLang="en-US" sz="1800" dirty="0"/>
                        <a:t>。　</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6502169"/>
                  </a:ext>
                </a:extLst>
              </a:tr>
              <a:tr h="126090">
                <a:tc>
                  <a:txBody>
                    <a:bodyPr/>
                    <a:lstStyle/>
                    <a:p>
                      <a:r>
                        <a:rPr lang="ja-JP" altLang="en-US" sz="1800" dirty="0"/>
                        <a:t>令和４年　</a:t>
                      </a:r>
                      <a:r>
                        <a:rPr lang="en-US" altLang="ja-JP" sz="1800" dirty="0"/>
                        <a:t>10</a:t>
                      </a:r>
                      <a:r>
                        <a:rPr lang="ja-JP" altLang="en-US" sz="1800" dirty="0"/>
                        <a:t>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None/>
                      </a:pPr>
                      <a:r>
                        <a:rPr lang="ja-JP" altLang="en-US" sz="1800" dirty="0"/>
                        <a:t>診療業務を委託していた医師からクリニックを開業するため、令和５年度の診療業務委託契約辞退の申し出があり、令和５年度以降の診療が困難となる。　</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5537699"/>
                  </a:ext>
                </a:extLst>
              </a:tr>
              <a:tr h="126090">
                <a:tc>
                  <a:txBody>
                    <a:bodyPr/>
                    <a:lstStyle/>
                    <a:p>
                      <a:r>
                        <a:rPr lang="ja-JP" altLang="en-US" sz="1800" dirty="0"/>
                        <a:t>令和</a:t>
                      </a:r>
                      <a:r>
                        <a:rPr lang="ja-JP" altLang="en-US" sz="1800" dirty="0">
                          <a:solidFill>
                            <a:schemeClr val="tx1"/>
                          </a:solidFill>
                        </a:rPr>
                        <a:t>５</a:t>
                      </a:r>
                      <a:r>
                        <a:rPr lang="ja-JP" altLang="en-US" sz="1800" dirty="0"/>
                        <a:t>年　</a:t>
                      </a:r>
                      <a:r>
                        <a:rPr lang="en-US" altLang="ja-JP" sz="1800" dirty="0"/>
                        <a:t>2</a:t>
                      </a:r>
                      <a:r>
                        <a:rPr lang="ja-JP" altLang="en-US" sz="1800" dirty="0"/>
                        <a:t> 月</a:t>
                      </a:r>
                      <a:endParaRPr lang="en-US" altLang="ja-JP"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None/>
                      </a:pPr>
                      <a:r>
                        <a:rPr lang="ja-JP" altLang="en-US" sz="1800" dirty="0"/>
                        <a:t>住民説明会を（</a:t>
                      </a:r>
                      <a:r>
                        <a:rPr lang="en-US" altLang="ja-JP" sz="1800" dirty="0"/>
                        <a:t>3</a:t>
                      </a:r>
                      <a:r>
                        <a:rPr lang="ja-JP" altLang="en-US" sz="1800" dirty="0"/>
                        <a:t>カ所）開催し、令和４年度末で岩根診療所は休診として、令和５年９月末を目標に医師確保に努めると回答。</a:t>
                      </a:r>
                      <a:r>
                        <a:rPr kumimoji="1" lang="ja-JP" altLang="en-US" sz="1800" dirty="0"/>
                        <a:t>　</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8691160"/>
                  </a:ext>
                </a:extLst>
              </a:tr>
              <a:tr h="504359">
                <a:tc>
                  <a:txBody>
                    <a:bodyPr/>
                    <a:lstStyle/>
                    <a:p>
                      <a:r>
                        <a:rPr kumimoji="1" lang="ja-JP" altLang="en-US" sz="1800" dirty="0"/>
                        <a:t>令和５年   ３月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800" dirty="0"/>
                        <a:t>休診届を提出（休診届の期限１年間）。</a:t>
                      </a:r>
                      <a:endParaRPr kumimoji="1" lang="en-US" altLang="ja-JP" sz="1800" dirty="0"/>
                    </a:p>
                    <a:p>
                      <a:r>
                        <a:rPr kumimoji="1" lang="ja-JP" altLang="en-US" sz="1800" dirty="0"/>
                        <a:t>岩根学区</a:t>
                      </a:r>
                      <a:r>
                        <a:rPr kumimoji="1" lang="ja-JP" altLang="en-US" sz="1800" dirty="0">
                          <a:solidFill>
                            <a:schemeClr val="tx1"/>
                          </a:solidFill>
                        </a:rPr>
                        <a:t>から</a:t>
                      </a:r>
                      <a:r>
                        <a:rPr kumimoji="1" lang="ja-JP" altLang="en-US" sz="1800" dirty="0"/>
                        <a:t>陳情書が提出される。</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9564757"/>
                  </a:ext>
                </a:extLst>
              </a:tr>
            </a:tbl>
          </a:graphicData>
        </a:graphic>
      </p:graphicFrame>
      <p:sp>
        <p:nvSpPr>
          <p:cNvPr id="4" name="スライド番号プレースホルダー 3">
            <a:extLst>
              <a:ext uri="{FF2B5EF4-FFF2-40B4-BE49-F238E27FC236}">
                <a16:creationId xmlns:a16="http://schemas.microsoft.com/office/drawing/2014/main" id="{EBE82415-BBB8-B877-4C50-23BC0EF08122}"/>
              </a:ext>
            </a:extLst>
          </p:cNvPr>
          <p:cNvSpPr>
            <a:spLocks noGrp="1"/>
          </p:cNvSpPr>
          <p:nvPr>
            <p:ph type="sldNum" sz="quarter" idx="12"/>
          </p:nvPr>
        </p:nvSpPr>
        <p:spPr/>
        <p:txBody>
          <a:bodyPr/>
          <a:lstStyle/>
          <a:p>
            <a:fld id="{C28C6727-2BE8-4BBD-A8B8-E070EF2E7902}" type="slidenum">
              <a:rPr kumimoji="1" lang="ja-JP" altLang="en-US" smtClean="0"/>
              <a:t>2</a:t>
            </a:fld>
            <a:endParaRPr kumimoji="1" lang="ja-JP" altLang="en-US"/>
          </a:p>
        </p:txBody>
      </p:sp>
    </p:spTree>
    <p:extLst>
      <p:ext uri="{BB962C8B-B14F-4D97-AF65-F5344CB8AC3E}">
        <p14:creationId xmlns:p14="http://schemas.microsoft.com/office/powerpoint/2010/main" val="1512625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F7945D-0BF4-4D21-9D5C-D55785A47CC5}"/>
              </a:ext>
            </a:extLst>
          </p:cNvPr>
          <p:cNvSpPr>
            <a:spLocks noGrp="1"/>
          </p:cNvSpPr>
          <p:nvPr>
            <p:ph type="ctrTitle"/>
          </p:nvPr>
        </p:nvSpPr>
        <p:spPr>
          <a:xfrm>
            <a:off x="0" y="354805"/>
            <a:ext cx="9144001" cy="757237"/>
          </a:xfrm>
        </p:spPr>
        <p:txBody>
          <a:bodyPr>
            <a:normAutofit/>
          </a:bodyPr>
          <a:lstStyle/>
          <a:p>
            <a:r>
              <a:rPr lang="ja-JP" altLang="en-US" sz="4400" dirty="0">
                <a:latin typeface="BIZ UDPゴシック" panose="020B0400000000000000" pitchFamily="50" charset="-128"/>
                <a:ea typeface="BIZ UDPゴシック" panose="020B0400000000000000" pitchFamily="50" charset="-128"/>
              </a:rPr>
              <a:t>診療所再開に向けての取組</a:t>
            </a:r>
            <a:endParaRPr kumimoji="1" lang="ja-JP" altLang="en-US" sz="4400" dirty="0"/>
          </a:p>
        </p:txBody>
      </p:sp>
      <p:sp>
        <p:nvSpPr>
          <p:cNvPr id="3" name="字幕 2">
            <a:extLst>
              <a:ext uri="{FF2B5EF4-FFF2-40B4-BE49-F238E27FC236}">
                <a16:creationId xmlns:a16="http://schemas.microsoft.com/office/drawing/2014/main" id="{31AFBFB1-294D-46A6-8D0A-27A808AF0A50}"/>
              </a:ext>
            </a:extLst>
          </p:cNvPr>
          <p:cNvSpPr>
            <a:spLocks noGrp="1"/>
          </p:cNvSpPr>
          <p:nvPr>
            <p:ph type="subTitle" idx="1"/>
          </p:nvPr>
        </p:nvSpPr>
        <p:spPr>
          <a:xfrm>
            <a:off x="660400" y="1354975"/>
            <a:ext cx="4867563" cy="5001375"/>
          </a:xfrm>
        </p:spPr>
        <p:txBody>
          <a:bodyPr/>
          <a:lstStyle/>
          <a:p>
            <a:r>
              <a:rPr lang="ja-JP" altLang="en-US" sz="1800" dirty="0"/>
              <a:t>①医師派遣依頼（訪問・電話）　№１</a:t>
            </a:r>
            <a:endParaRPr lang="en-US" altLang="ja-JP" sz="1800" dirty="0"/>
          </a:p>
          <a:p>
            <a:endParaRPr kumimoji="1" lang="en-US" altLang="ja-JP" dirty="0"/>
          </a:p>
        </p:txBody>
      </p:sp>
      <p:sp>
        <p:nvSpPr>
          <p:cNvPr id="4" name="スライド番号プレースホルダー 3">
            <a:extLst>
              <a:ext uri="{FF2B5EF4-FFF2-40B4-BE49-F238E27FC236}">
                <a16:creationId xmlns:a16="http://schemas.microsoft.com/office/drawing/2014/main" id="{1C2F23E9-0630-4A4E-8805-067DB036409C}"/>
              </a:ext>
            </a:extLst>
          </p:cNvPr>
          <p:cNvSpPr>
            <a:spLocks noGrp="1"/>
          </p:cNvSpPr>
          <p:nvPr>
            <p:ph type="sldNum" sz="quarter" idx="12"/>
          </p:nvPr>
        </p:nvSpPr>
        <p:spPr/>
        <p:txBody>
          <a:bodyPr/>
          <a:lstStyle/>
          <a:p>
            <a:fld id="{C28C6727-2BE8-4BBD-A8B8-E070EF2E7902}" type="slidenum">
              <a:rPr kumimoji="1" lang="ja-JP" altLang="en-US" smtClean="0"/>
              <a:t>3</a:t>
            </a:fld>
            <a:endParaRPr kumimoji="1" lang="ja-JP" altLang="en-US"/>
          </a:p>
        </p:txBody>
      </p:sp>
      <p:graphicFrame>
        <p:nvGraphicFramePr>
          <p:cNvPr id="5" name="表 5">
            <a:extLst>
              <a:ext uri="{FF2B5EF4-FFF2-40B4-BE49-F238E27FC236}">
                <a16:creationId xmlns:a16="http://schemas.microsoft.com/office/drawing/2014/main" id="{2362D572-0805-4B5F-8C95-0B7C3E107EDA}"/>
              </a:ext>
            </a:extLst>
          </p:cNvPr>
          <p:cNvGraphicFramePr>
            <a:graphicFrameLocks noGrp="1"/>
          </p:cNvGraphicFramePr>
          <p:nvPr>
            <p:extLst>
              <p:ext uri="{D42A27DB-BD31-4B8C-83A1-F6EECF244321}">
                <p14:modId xmlns:p14="http://schemas.microsoft.com/office/powerpoint/2010/main" val="3503521450"/>
              </p:ext>
            </p:extLst>
          </p:nvPr>
        </p:nvGraphicFramePr>
        <p:xfrm>
          <a:off x="1103586" y="1837971"/>
          <a:ext cx="9877681" cy="4511607"/>
        </p:xfrm>
        <a:graphic>
          <a:graphicData uri="http://schemas.openxmlformats.org/drawingml/2006/table">
            <a:tbl>
              <a:tblPr firstRow="1" bandRow="1">
                <a:tableStyleId>{5C22544A-7EE6-4342-B048-85BDC9FD1C3A}</a:tableStyleId>
              </a:tblPr>
              <a:tblGrid>
                <a:gridCol w="1412562">
                  <a:extLst>
                    <a:ext uri="{9D8B030D-6E8A-4147-A177-3AD203B41FA5}">
                      <a16:colId xmlns:a16="http://schemas.microsoft.com/office/drawing/2014/main" val="3624880517"/>
                    </a:ext>
                  </a:extLst>
                </a:gridCol>
                <a:gridCol w="2273056">
                  <a:extLst>
                    <a:ext uri="{9D8B030D-6E8A-4147-A177-3AD203B41FA5}">
                      <a16:colId xmlns:a16="http://schemas.microsoft.com/office/drawing/2014/main" val="470889239"/>
                    </a:ext>
                  </a:extLst>
                </a:gridCol>
                <a:gridCol w="6192063">
                  <a:extLst>
                    <a:ext uri="{9D8B030D-6E8A-4147-A177-3AD203B41FA5}">
                      <a16:colId xmlns:a16="http://schemas.microsoft.com/office/drawing/2014/main" val="3994096017"/>
                    </a:ext>
                  </a:extLst>
                </a:gridCol>
              </a:tblGrid>
              <a:tr h="488247">
                <a:tc>
                  <a:txBody>
                    <a:bodyPr/>
                    <a:lstStyle/>
                    <a:p>
                      <a:r>
                        <a:rPr kumimoji="1" lang="ja-JP" altLang="en-US" dirty="0"/>
                        <a:t>　時　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dirty="0"/>
                        <a:t>　　依　頼　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dirty="0"/>
                        <a:t>　　　　　　　回　答　内　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6660807"/>
                  </a:ext>
                </a:extLst>
              </a:tr>
              <a:tr h="857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a:t>令和</a:t>
                      </a:r>
                      <a:r>
                        <a:rPr kumimoji="1" lang="ja-JP" altLang="en-US" u="none" dirty="0">
                          <a:solidFill>
                            <a:schemeClr val="tx1"/>
                          </a:solidFill>
                        </a:rPr>
                        <a:t>４</a:t>
                      </a:r>
                      <a:r>
                        <a:rPr kumimoji="1" lang="ja-JP" altLang="en-US" u="none" dirty="0"/>
                        <a:t>年度</a:t>
                      </a:r>
                    </a:p>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県内の医師派遣を行っている医療機関</a:t>
                      </a:r>
                    </a:p>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・電話</a:t>
                      </a:r>
                      <a:r>
                        <a:rPr kumimoji="1" lang="ja-JP" altLang="en-US" dirty="0">
                          <a:solidFill>
                            <a:schemeClr val="tx1"/>
                          </a:solidFill>
                        </a:rPr>
                        <a:t>をする</a:t>
                      </a:r>
                      <a:r>
                        <a:rPr kumimoji="1" lang="ja-JP" altLang="en-US" dirty="0"/>
                        <a:t>も「来てもらっても派遣は無理」と訪問を断　</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られる</a:t>
                      </a:r>
                      <a:r>
                        <a:rPr kumimoji="1" lang="ja-JP" altLang="en-US"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108873"/>
                  </a:ext>
                </a:extLst>
              </a:tr>
              <a:tr h="28824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a:t>令和</a:t>
                      </a:r>
                      <a:r>
                        <a:rPr kumimoji="1" lang="ja-JP" altLang="en-US" u="none" dirty="0">
                          <a:solidFill>
                            <a:schemeClr val="tx1"/>
                          </a:solidFill>
                        </a:rPr>
                        <a:t>５</a:t>
                      </a:r>
                      <a:r>
                        <a:rPr kumimoji="1" lang="ja-JP" altLang="en-US" u="none" dirty="0"/>
                        <a:t>年度</a:t>
                      </a:r>
                    </a:p>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県内の医師派遣を行っている医療機関</a:t>
                      </a:r>
                    </a:p>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800" dirty="0"/>
                        <a:t>・再度訪問を依頼</a:t>
                      </a:r>
                      <a:r>
                        <a:rPr kumimoji="1" lang="ja-JP" altLang="en-US" sz="1800" dirty="0">
                          <a:solidFill>
                            <a:schemeClr val="tx1"/>
                          </a:solidFill>
                        </a:rPr>
                        <a:t>し、</a:t>
                      </a:r>
                      <a:r>
                        <a:rPr kumimoji="1" lang="ja-JP" altLang="en-US" sz="1800" dirty="0"/>
                        <a:t>「結果は同じだが話だけは聞く」</a:t>
                      </a:r>
                      <a:endParaRPr kumimoji="1" lang="en-US" altLang="ja-JP" sz="1800" dirty="0"/>
                    </a:p>
                    <a:p>
                      <a:r>
                        <a:rPr kumimoji="1" lang="ja-JP" altLang="en-US" sz="1800" dirty="0"/>
                        <a:t>　</a:t>
                      </a:r>
                      <a:r>
                        <a:rPr kumimoji="1" lang="ja-JP" altLang="en-US" sz="1800" dirty="0">
                          <a:solidFill>
                            <a:schemeClr val="tx1"/>
                          </a:solidFill>
                        </a:rPr>
                        <a:t>との回答を受け訪問。</a:t>
                      </a:r>
                      <a:endParaRPr kumimoji="1" lang="en-US" altLang="ja-JP" sz="1800" dirty="0">
                        <a:solidFill>
                          <a:schemeClr val="tx1"/>
                        </a:solidFill>
                      </a:endParaRPr>
                    </a:p>
                    <a:p>
                      <a:r>
                        <a:rPr kumimoji="1" lang="ja-JP" altLang="en-US" sz="1800" dirty="0"/>
                        <a:t>・岩根は周辺に医療機関があり、問題ない地域と認識　</a:t>
                      </a:r>
                      <a:endParaRPr kumimoji="1" lang="en-US" altLang="ja-JP" sz="1800" dirty="0"/>
                    </a:p>
                    <a:p>
                      <a:r>
                        <a:rPr kumimoji="1" lang="ja-JP" altLang="en-US" sz="1800" dirty="0"/>
                        <a:t>　している。</a:t>
                      </a:r>
                      <a:endParaRPr kumimoji="1" lang="en-US" altLang="ja-JP" sz="1800" dirty="0"/>
                    </a:p>
                    <a:p>
                      <a:r>
                        <a:rPr kumimoji="1" lang="ja-JP" altLang="en-US" sz="1800" dirty="0"/>
                        <a:t>・近江八幡</a:t>
                      </a:r>
                      <a:r>
                        <a:rPr kumimoji="1" lang="ja-JP" altLang="en-US" sz="1800" dirty="0">
                          <a:solidFill>
                            <a:schemeClr val="tx1"/>
                          </a:solidFill>
                        </a:rPr>
                        <a:t>市</a:t>
                      </a:r>
                      <a:r>
                        <a:rPr kumimoji="1" lang="ja-JP" altLang="en-US" sz="1800" dirty="0"/>
                        <a:t>でも診療所がたくさんあるように見えて、</a:t>
                      </a:r>
                      <a:endParaRPr kumimoji="1" lang="en-US" altLang="ja-JP" sz="1800" dirty="0"/>
                    </a:p>
                    <a:p>
                      <a:r>
                        <a:rPr kumimoji="1" lang="ja-JP" altLang="en-US" sz="1800" dirty="0"/>
                        <a:t>　あるのは駅周辺のみ。学校医すらする人がいない。</a:t>
                      </a:r>
                      <a:endParaRPr kumimoji="1" lang="en-US" altLang="ja-JP" sz="1800" dirty="0"/>
                    </a:p>
                    <a:p>
                      <a:r>
                        <a:rPr kumimoji="1" lang="ja-JP" altLang="en-US" sz="1800" dirty="0"/>
                        <a:t>・県内を見てももっと厳しい地域がある。湖北では人　</a:t>
                      </a:r>
                      <a:endParaRPr kumimoji="1" lang="en-US" altLang="ja-JP" sz="1800" dirty="0"/>
                    </a:p>
                    <a:p>
                      <a:r>
                        <a:rPr kumimoji="1" lang="ja-JP" altLang="en-US" sz="1800" dirty="0"/>
                        <a:t>　口</a:t>
                      </a:r>
                      <a:r>
                        <a:rPr kumimoji="1" lang="en-US" altLang="ja-JP" sz="1800" dirty="0"/>
                        <a:t>2,000</a:t>
                      </a:r>
                      <a:r>
                        <a:rPr kumimoji="1" lang="ja-JP" altLang="en-US" sz="1800" dirty="0"/>
                        <a:t>人に対し</a:t>
                      </a:r>
                      <a:r>
                        <a:rPr kumimoji="1" lang="en-US" altLang="ja-JP" sz="1800" dirty="0"/>
                        <a:t>1</a:t>
                      </a:r>
                      <a:r>
                        <a:rPr kumimoji="1" lang="ja-JP" altLang="en-US" sz="1800" dirty="0"/>
                        <a:t>人も医者がいない。このような状況</a:t>
                      </a:r>
                      <a:endParaRPr kumimoji="1" lang="en-US" altLang="ja-JP" sz="1800" dirty="0"/>
                    </a:p>
                    <a:p>
                      <a:r>
                        <a:rPr kumimoji="1" lang="ja-JP" altLang="en-US" sz="1800" dirty="0"/>
                        <a:t>　から岩根の優先順位は低くならざるを得ない。</a:t>
                      </a:r>
                      <a:endParaRPr kumimoji="1"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・医師派遣は正直無理である。</a:t>
                      </a:r>
                      <a:endParaRPr kumimoji="1"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876384"/>
                  </a:ext>
                </a:extLst>
              </a:tr>
            </a:tbl>
          </a:graphicData>
        </a:graphic>
      </p:graphicFrame>
    </p:spTree>
    <p:extLst>
      <p:ext uri="{BB962C8B-B14F-4D97-AF65-F5344CB8AC3E}">
        <p14:creationId xmlns:p14="http://schemas.microsoft.com/office/powerpoint/2010/main" val="1137574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10B65-775F-CC9B-EE0D-984C337ABCDC}"/>
            </a:ext>
          </a:extLst>
        </p:cNvPr>
        <p:cNvGrpSpPr/>
        <p:nvPr/>
      </p:nvGrpSpPr>
      <p:grpSpPr>
        <a:xfrm>
          <a:off x="0" y="0"/>
          <a:ext cx="0" cy="0"/>
          <a:chOff x="0" y="0"/>
          <a:chExt cx="0" cy="0"/>
        </a:xfrm>
      </p:grpSpPr>
      <p:graphicFrame>
        <p:nvGraphicFramePr>
          <p:cNvPr id="5" name="コンテンツ プレースホルダー 4">
            <a:extLst>
              <a:ext uri="{FF2B5EF4-FFF2-40B4-BE49-F238E27FC236}">
                <a16:creationId xmlns:a16="http://schemas.microsoft.com/office/drawing/2014/main" id="{FB84034E-276B-D131-9DE2-8A13F86FB0A8}"/>
              </a:ext>
            </a:extLst>
          </p:cNvPr>
          <p:cNvGraphicFramePr>
            <a:graphicFrameLocks noGrp="1"/>
          </p:cNvGraphicFramePr>
          <p:nvPr>
            <p:ph idx="1"/>
            <p:extLst>
              <p:ext uri="{D42A27DB-BD31-4B8C-83A1-F6EECF244321}">
                <p14:modId xmlns:p14="http://schemas.microsoft.com/office/powerpoint/2010/main" val="1484626453"/>
              </p:ext>
            </p:extLst>
          </p:nvPr>
        </p:nvGraphicFramePr>
        <p:xfrm>
          <a:off x="755230" y="1208810"/>
          <a:ext cx="10598570" cy="4937760"/>
        </p:xfrm>
        <a:graphic>
          <a:graphicData uri="http://schemas.openxmlformats.org/drawingml/2006/table">
            <a:tbl>
              <a:tblPr firstRow="1" bandRow="1">
                <a:tableStyleId>{5C22544A-7EE6-4342-B048-85BDC9FD1C3A}</a:tableStyleId>
              </a:tblPr>
              <a:tblGrid>
                <a:gridCol w="1652631">
                  <a:extLst>
                    <a:ext uri="{9D8B030D-6E8A-4147-A177-3AD203B41FA5}">
                      <a16:colId xmlns:a16="http://schemas.microsoft.com/office/drawing/2014/main" val="614184214"/>
                    </a:ext>
                  </a:extLst>
                </a:gridCol>
                <a:gridCol w="3363986">
                  <a:extLst>
                    <a:ext uri="{9D8B030D-6E8A-4147-A177-3AD203B41FA5}">
                      <a16:colId xmlns:a16="http://schemas.microsoft.com/office/drawing/2014/main" val="1879016578"/>
                    </a:ext>
                  </a:extLst>
                </a:gridCol>
                <a:gridCol w="5581953">
                  <a:extLst>
                    <a:ext uri="{9D8B030D-6E8A-4147-A177-3AD203B41FA5}">
                      <a16:colId xmlns:a16="http://schemas.microsoft.com/office/drawing/2014/main" val="818066261"/>
                    </a:ext>
                  </a:extLst>
                </a:gridCol>
              </a:tblGrid>
              <a:tr h="334703">
                <a:tc>
                  <a:txBody>
                    <a:bodyPr/>
                    <a:lstStyle/>
                    <a:p>
                      <a:pPr algn="ctr"/>
                      <a:r>
                        <a:rPr kumimoji="1" lang="ja-JP" altLang="en-US" dirty="0"/>
                        <a:t>時　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依　　頼　　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回　　答　　内　　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2416740"/>
                  </a:ext>
                </a:extLst>
              </a:tr>
              <a:tr h="1225343">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t>令和５年度</a:t>
                      </a:r>
                      <a:r>
                        <a:rPr lang="ja-JP" altLang="en-US" dirty="0"/>
                        <a:t>　</a:t>
                      </a:r>
                      <a:endParaRPr lang="en-US" altLang="ja-JP" dirty="0"/>
                    </a:p>
                    <a:p>
                      <a:endParaRPr kumimoji="1" lang="ja-JP" altLang="en-US" dirty="0"/>
                    </a:p>
                    <a:p>
                      <a:endParaRPr kumimoji="1" lang="ja-JP" alt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None/>
                      </a:pPr>
                      <a:r>
                        <a:rPr lang="ja-JP" altLang="en-US" sz="1800" dirty="0"/>
                        <a:t>へき地を中心に全国に医師派遣を行っている公益社団法人の東京本部</a:t>
                      </a:r>
                      <a:endParaRPr kumimoji="1" lang="ja-JP" altLang="en-US" strike="sngStrike"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None/>
                      </a:pPr>
                      <a:r>
                        <a:rPr lang="ja-JP" altLang="en-US" sz="1800" dirty="0">
                          <a:solidFill>
                            <a:schemeClr val="tx1"/>
                          </a:solidFill>
                        </a:rPr>
                        <a:t>・</a:t>
                      </a:r>
                      <a:r>
                        <a:rPr lang="ja-JP" altLang="en-US" sz="1800" dirty="0"/>
                        <a:t>状況は理解するが、全国的な医師不足。　</a:t>
                      </a:r>
                      <a:endParaRPr lang="en-US" altLang="ja-JP" sz="1800" dirty="0"/>
                    </a:p>
                    <a:p>
                      <a:pPr marL="0" indent="0">
                        <a:buNone/>
                      </a:pPr>
                      <a:r>
                        <a:rPr lang="ja-JP" altLang="en-US" sz="1800" dirty="0">
                          <a:solidFill>
                            <a:schemeClr val="tx1"/>
                          </a:solidFill>
                        </a:rPr>
                        <a:t>・</a:t>
                      </a:r>
                      <a:r>
                        <a:rPr lang="ja-JP" altLang="en-US" sz="1800" dirty="0"/>
                        <a:t>我々の法人でも理事職にある医師を沖縄や北海道　</a:t>
                      </a:r>
                      <a:endParaRPr lang="en-US" altLang="ja-JP" sz="1800" dirty="0"/>
                    </a:p>
                    <a:p>
                      <a:pPr marL="0" indent="0">
                        <a:buNone/>
                      </a:pPr>
                      <a:r>
                        <a:rPr lang="ja-JP" altLang="en-US" sz="1800" dirty="0"/>
                        <a:t>　に派遣している状況で人材が不足している。</a:t>
                      </a:r>
                      <a:endParaRPr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strike="noStrike" dirty="0">
                          <a:solidFill>
                            <a:schemeClr val="tx1"/>
                          </a:solidFill>
                        </a:rPr>
                        <a:t>・医師派遣は無理。</a:t>
                      </a:r>
                      <a:r>
                        <a:rPr lang="ja-JP" altLang="ja-JP" sz="1800" kern="100" dirty="0">
                          <a:effectLst/>
                          <a:latin typeface="+mn-ea"/>
                          <a:cs typeface="Times New Roman" panose="02020603050405020304" pitchFamily="18" charset="0"/>
                        </a:rPr>
                        <a:t>優先順位は低くならざるを得な</a:t>
                      </a:r>
                      <a:r>
                        <a:rPr lang="ja-JP" altLang="en-US" sz="1800" kern="100" dirty="0">
                          <a:effectLst/>
                          <a:latin typeface="+mn-ea"/>
                          <a:cs typeface="Times New Roman" panose="02020603050405020304" pitchFamily="18" charset="0"/>
                        </a:rPr>
                        <a:t>　</a:t>
                      </a:r>
                      <a:endParaRPr lang="en-US" altLang="ja-JP" sz="1800" kern="100" dirty="0">
                        <a:effectLst/>
                        <a:latin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kern="100" dirty="0">
                          <a:effectLst/>
                          <a:latin typeface="+mn-ea"/>
                          <a:cs typeface="Times New Roman" panose="02020603050405020304" pitchFamily="18" charset="0"/>
                        </a:rPr>
                        <a:t>　</a:t>
                      </a:r>
                      <a:r>
                        <a:rPr lang="ja-JP" altLang="ja-JP" sz="1800" kern="100" dirty="0">
                          <a:effectLst/>
                          <a:latin typeface="+mn-ea"/>
                          <a:cs typeface="Times New Roman" panose="02020603050405020304" pitchFamily="18" charset="0"/>
                        </a:rPr>
                        <a:t>い。</a:t>
                      </a:r>
                      <a:endParaRPr kumimoji="1" lang="ja-JP" altLang="en-US" strike="noStrik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534306"/>
                  </a:ext>
                </a:extLst>
              </a:tr>
              <a:tr h="262772">
                <a:tc vMerge="1">
                  <a:txBody>
                    <a:bodyPr/>
                    <a:lstStyle/>
                    <a:p>
                      <a:r>
                        <a:rPr kumimoji="1" lang="ja-JP" altLang="en-US" dirty="0">
                          <a:solidFill>
                            <a:srgbClr val="FF0000"/>
                          </a:solidFill>
                        </a:rPr>
                        <a:t>令和５年度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None/>
                      </a:pPr>
                      <a:r>
                        <a:rPr kumimoji="1" lang="ja-JP" altLang="en-US" strike="noStrike" dirty="0">
                          <a:solidFill>
                            <a:schemeClr val="tx1"/>
                          </a:solidFill>
                        </a:rPr>
                        <a:t>滋賀県</a:t>
                      </a:r>
                      <a:endParaRPr kumimoji="1" lang="en-US" altLang="ja-JP" strike="noStrik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None/>
                      </a:pPr>
                      <a:r>
                        <a:rPr kumimoji="1" lang="ja-JP" altLang="en-US" strike="noStrike" dirty="0">
                          <a:solidFill>
                            <a:schemeClr val="tx1"/>
                          </a:solidFill>
                        </a:rPr>
                        <a:t>・派遣できる人材がいない。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2990383"/>
                  </a:ext>
                </a:extLst>
              </a:tr>
              <a:tr h="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rgbClr val="FF0000"/>
                          </a:solidFill>
                        </a:rPr>
                        <a:t>令和５年度</a:t>
                      </a:r>
                      <a:endParaRPr lang="en-US" altLang="ja-JP"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trike="noStrike" dirty="0">
                          <a:solidFill>
                            <a:schemeClr val="tx1"/>
                          </a:solidFill>
                        </a:rPr>
                        <a:t>県内大学</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trike="noStrike" dirty="0">
                          <a:solidFill>
                            <a:schemeClr val="tx1"/>
                          </a:solidFill>
                        </a:rPr>
                        <a:t>・派遣できる人材がいない。</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1335570"/>
                  </a:ext>
                </a:extLst>
              </a:tr>
              <a:tr h="5764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令和</a:t>
                      </a:r>
                      <a:r>
                        <a:rPr lang="ja-JP" altLang="en-US" dirty="0">
                          <a:solidFill>
                            <a:schemeClr val="tx1"/>
                          </a:solidFill>
                        </a:rPr>
                        <a:t>６</a:t>
                      </a:r>
                      <a:r>
                        <a:rPr lang="ja-JP" altLang="en-US" dirty="0"/>
                        <a:t>年度</a:t>
                      </a:r>
                      <a:endParaRPr lang="en-US" altLang="ja-JP"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None/>
                      </a:pPr>
                      <a:r>
                        <a:rPr kumimoji="1" lang="ja-JP" altLang="en-US" dirty="0"/>
                        <a:t>県内の医師派遣を行っている医療機関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rPr>
                        <a:t>・</a:t>
                      </a:r>
                      <a:r>
                        <a:rPr kumimoji="1" lang="ja-JP" altLang="en-US" dirty="0"/>
                        <a:t>昨年度と状況は変わらない。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rPr>
                        <a:t>・</a:t>
                      </a:r>
                      <a:r>
                        <a:rPr kumimoji="1" lang="ja-JP" altLang="en-US" dirty="0"/>
                        <a:t>医師派遣は無理。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8985995"/>
                  </a:ext>
                </a:extLst>
              </a:tr>
              <a:tr h="5764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t>令和７年度</a:t>
                      </a:r>
                      <a:r>
                        <a:rPr lang="ja-JP" altLang="en-US" dirty="0"/>
                        <a:t>　</a:t>
                      </a:r>
                      <a:endParaRPr lang="en-US" altLang="ja-JP"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None/>
                      </a:pPr>
                      <a:r>
                        <a:rPr lang="ja-JP" altLang="en-US" sz="1800" dirty="0"/>
                        <a:t>滋賀県</a:t>
                      </a:r>
                      <a:endParaRPr lang="en-US" altLang="ja-JP" sz="1800" strike="sngStrike" dirty="0">
                        <a:solidFill>
                          <a:srgbClr val="FF0000"/>
                        </a:solidFill>
                      </a:endParaRPr>
                    </a:p>
                    <a:p>
                      <a:pPr marL="0" indent="0">
                        <a:buNone/>
                      </a:pPr>
                      <a:r>
                        <a:rPr lang="ja-JP" altLang="en-US" sz="1800" dirty="0"/>
                        <a:t>　　</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t>・医師派遣については</a:t>
                      </a:r>
                      <a:r>
                        <a:rPr lang="ja-JP" altLang="en-US" sz="1800" dirty="0">
                          <a:solidFill>
                            <a:schemeClr val="tx1"/>
                          </a:solidFill>
                        </a:rPr>
                        <a:t>、</a:t>
                      </a:r>
                      <a:r>
                        <a:rPr lang="ja-JP" altLang="en-US" sz="1800" dirty="0"/>
                        <a:t>へき地または研修プログラ</a:t>
                      </a:r>
                      <a:endParaRPr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t>　ムに沿った病院（診療所は対象外）への派遣以外</a:t>
                      </a:r>
                      <a:endParaRPr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t>　はない。</a:t>
                      </a:r>
                      <a:endParaRPr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solidFill>
                            <a:schemeClr val="tx1"/>
                          </a:solidFill>
                        </a:rPr>
                        <a:t>・</a:t>
                      </a:r>
                      <a:r>
                        <a:rPr lang="ja-JP" altLang="en-US" sz="1800" dirty="0"/>
                        <a:t>県としても医師の人数はギリギリで、今後診療所</a:t>
                      </a:r>
                      <a:endParaRPr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t>　も病院も減っていくと予測している。</a:t>
                      </a:r>
                      <a:endParaRPr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solidFill>
                            <a:schemeClr val="tx1"/>
                          </a:solidFill>
                        </a:rPr>
                        <a:t>・</a:t>
                      </a:r>
                      <a:r>
                        <a:rPr lang="ja-JP" altLang="en-US" sz="1800" dirty="0"/>
                        <a:t>湖南市への医師派遣は不可。</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871531"/>
                  </a:ext>
                </a:extLst>
              </a:tr>
            </a:tbl>
          </a:graphicData>
        </a:graphic>
      </p:graphicFrame>
      <p:sp>
        <p:nvSpPr>
          <p:cNvPr id="4" name="スライド番号プレースホルダー 3">
            <a:extLst>
              <a:ext uri="{FF2B5EF4-FFF2-40B4-BE49-F238E27FC236}">
                <a16:creationId xmlns:a16="http://schemas.microsoft.com/office/drawing/2014/main" id="{AAA69B02-DB43-D93A-EF40-54E119312EAB}"/>
              </a:ext>
            </a:extLst>
          </p:cNvPr>
          <p:cNvSpPr>
            <a:spLocks noGrp="1"/>
          </p:cNvSpPr>
          <p:nvPr>
            <p:ph type="sldNum" sz="quarter" idx="12"/>
          </p:nvPr>
        </p:nvSpPr>
        <p:spPr/>
        <p:txBody>
          <a:bodyPr/>
          <a:lstStyle/>
          <a:p>
            <a:fld id="{C28C6727-2BE8-4BBD-A8B8-E070EF2E7902}" type="slidenum">
              <a:rPr kumimoji="1" lang="ja-JP" altLang="en-US" smtClean="0"/>
              <a:t>4</a:t>
            </a:fld>
            <a:endParaRPr kumimoji="1" lang="ja-JP" altLang="en-US"/>
          </a:p>
        </p:txBody>
      </p:sp>
      <p:sp>
        <p:nvSpPr>
          <p:cNvPr id="3" name="テキスト ボックス 2">
            <a:extLst>
              <a:ext uri="{FF2B5EF4-FFF2-40B4-BE49-F238E27FC236}">
                <a16:creationId xmlns:a16="http://schemas.microsoft.com/office/drawing/2014/main" id="{52450F51-CFF2-46DF-A79D-E7FF5E9CA9B9}"/>
              </a:ext>
            </a:extLst>
          </p:cNvPr>
          <p:cNvSpPr txBox="1"/>
          <p:nvPr/>
        </p:nvSpPr>
        <p:spPr>
          <a:xfrm>
            <a:off x="588825" y="557075"/>
            <a:ext cx="4816201" cy="369332"/>
          </a:xfrm>
          <a:prstGeom prst="rect">
            <a:avLst/>
          </a:prstGeom>
          <a:noFill/>
        </p:spPr>
        <p:txBody>
          <a:bodyPr wrap="square" rtlCol="0">
            <a:spAutoFit/>
          </a:bodyPr>
          <a:lstStyle/>
          <a:p>
            <a:r>
              <a:rPr lang="ja-JP" altLang="en-US" dirty="0"/>
              <a:t>①医師派遣依頼（訪問・電話）　　№２</a:t>
            </a:r>
            <a:endParaRPr kumimoji="1" lang="ja-JP" altLang="en-US" dirty="0"/>
          </a:p>
        </p:txBody>
      </p:sp>
    </p:spTree>
    <p:extLst>
      <p:ext uri="{BB962C8B-B14F-4D97-AF65-F5344CB8AC3E}">
        <p14:creationId xmlns:p14="http://schemas.microsoft.com/office/powerpoint/2010/main" val="1736781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9322C07-598E-4E65-B726-BC11666C6233}"/>
              </a:ext>
            </a:extLst>
          </p:cNvPr>
          <p:cNvSpPr>
            <a:spLocks noGrp="1"/>
          </p:cNvSpPr>
          <p:nvPr>
            <p:ph idx="1"/>
          </p:nvPr>
        </p:nvSpPr>
        <p:spPr>
          <a:xfrm>
            <a:off x="930479" y="372378"/>
            <a:ext cx="10515600" cy="6044187"/>
          </a:xfrm>
        </p:spPr>
        <p:txBody>
          <a:bodyPr>
            <a:normAutofit fontScale="32500" lnSpcReduction="20000"/>
          </a:bodyPr>
          <a:lstStyle/>
          <a:p>
            <a:pPr indent="0" algn="just">
              <a:buNone/>
            </a:pPr>
            <a:endParaRPr lang="en-US" altLang="ja-JP" sz="25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0" algn="just">
              <a:buNone/>
            </a:pPr>
            <a:r>
              <a:rPr lang="en-US" altLang="ja-JP" sz="7000" kern="100" dirty="0">
                <a:latin typeface="+mn-ea"/>
                <a:cs typeface="Times New Roman" panose="02020603050405020304" pitchFamily="18" charset="0"/>
              </a:rPr>
              <a:t>【</a:t>
            </a:r>
            <a:r>
              <a:rPr lang="ja-JP" altLang="en-US" sz="7000" kern="100" dirty="0">
                <a:latin typeface="+mn-ea"/>
                <a:cs typeface="Times New Roman" panose="02020603050405020304" pitchFamily="18" charset="0"/>
              </a:rPr>
              <a:t>医師派遣依頼に対する回答まとめ</a:t>
            </a:r>
            <a:r>
              <a:rPr lang="en-US" altLang="ja-JP" sz="7000" kern="100" dirty="0">
                <a:latin typeface="+mn-ea"/>
                <a:cs typeface="Times New Roman" panose="02020603050405020304" pitchFamily="18" charset="0"/>
              </a:rPr>
              <a:t>】</a:t>
            </a:r>
            <a:endParaRPr lang="en-US" altLang="ja-JP" sz="7000" kern="100" dirty="0">
              <a:effectLst/>
              <a:latin typeface="+mn-ea"/>
              <a:cs typeface="Times New Roman" panose="02020603050405020304" pitchFamily="18" charset="0"/>
            </a:endParaRPr>
          </a:p>
          <a:p>
            <a:pPr marL="171450" indent="0" algn="just">
              <a:buNone/>
            </a:pPr>
            <a:endParaRPr lang="en-US" altLang="ja-JP" sz="4500" kern="100" dirty="0">
              <a:solidFill>
                <a:srgbClr val="FF0000"/>
              </a:solidFill>
              <a:latin typeface="+mn-ea"/>
              <a:cs typeface="Times New Roman" panose="02020603050405020304" pitchFamily="18" charset="0"/>
            </a:endParaRPr>
          </a:p>
          <a:p>
            <a:pPr marL="171450" indent="0" algn="just">
              <a:buNone/>
            </a:pPr>
            <a:r>
              <a:rPr lang="ja-JP" altLang="en-US" sz="4500" kern="100" dirty="0">
                <a:effectLst/>
                <a:latin typeface="+mn-ea"/>
                <a:cs typeface="Times New Roman" panose="02020603050405020304" pitchFamily="18" charset="0"/>
              </a:rPr>
              <a:t>（全国の状況）</a:t>
            </a:r>
            <a:endParaRPr lang="en-US" altLang="ja-JP" sz="4500" kern="100" dirty="0">
              <a:effectLst/>
              <a:latin typeface="+mn-ea"/>
              <a:cs typeface="Times New Roman" panose="02020603050405020304" pitchFamily="18" charset="0"/>
            </a:endParaRPr>
          </a:p>
          <a:p>
            <a:pPr marL="0" indent="0" algn="just">
              <a:buNone/>
            </a:pPr>
            <a:r>
              <a:rPr lang="ja-JP" altLang="en-US" sz="4500" kern="100" dirty="0">
                <a:effectLst/>
                <a:latin typeface="+mn-ea"/>
                <a:cs typeface="Times New Roman" panose="02020603050405020304" pitchFamily="18" charset="0"/>
              </a:rPr>
              <a:t>　　・</a:t>
            </a:r>
            <a:r>
              <a:rPr lang="ja-JP" altLang="ja-JP" sz="4500" kern="100" dirty="0">
                <a:solidFill>
                  <a:srgbClr val="FF0000"/>
                </a:solidFill>
                <a:effectLst/>
                <a:latin typeface="+mn-ea"/>
                <a:cs typeface="Times New Roman" panose="02020603050405020304" pitchFamily="18" charset="0"/>
              </a:rPr>
              <a:t>医者不足は全国的な問題。</a:t>
            </a:r>
          </a:p>
          <a:p>
            <a:pPr marL="0" indent="0" algn="just">
              <a:buNone/>
            </a:pPr>
            <a:r>
              <a:rPr lang="ja-JP" altLang="en-US" sz="4500" kern="100" dirty="0">
                <a:effectLst/>
                <a:latin typeface="+mn-ea"/>
                <a:cs typeface="Times New Roman" panose="02020603050405020304" pitchFamily="18" charset="0"/>
              </a:rPr>
              <a:t>　　・派遣を依頼した</a:t>
            </a:r>
            <a:r>
              <a:rPr lang="ja-JP" altLang="ja-JP" sz="4500" kern="100" dirty="0">
                <a:effectLst/>
                <a:latin typeface="+mn-ea"/>
                <a:cs typeface="Times New Roman" panose="02020603050405020304" pitchFamily="18" charset="0"/>
              </a:rPr>
              <a:t>法人</a:t>
            </a:r>
            <a:r>
              <a:rPr lang="ja-JP" altLang="en-US" sz="4500" kern="100" dirty="0">
                <a:effectLst/>
                <a:latin typeface="+mn-ea"/>
                <a:cs typeface="Times New Roman" panose="02020603050405020304" pitchFamily="18" charset="0"/>
              </a:rPr>
              <a:t>で</a:t>
            </a:r>
            <a:r>
              <a:rPr lang="ja-JP" altLang="en-US" sz="4500" kern="100" dirty="0">
                <a:latin typeface="+mn-ea"/>
                <a:cs typeface="Times New Roman" panose="02020603050405020304" pitchFamily="18" charset="0"/>
              </a:rPr>
              <a:t>は</a:t>
            </a:r>
            <a:r>
              <a:rPr lang="ja-JP" altLang="ja-JP" sz="4500" kern="100" dirty="0">
                <a:effectLst/>
                <a:latin typeface="+mn-ea"/>
                <a:cs typeface="Times New Roman" panose="02020603050405020304" pitchFamily="18" charset="0"/>
              </a:rPr>
              <a:t>、理事職にある医師を北海道や沖縄に派遣している</a:t>
            </a:r>
            <a:r>
              <a:rPr lang="ja-JP" altLang="en-US" sz="4500" kern="100" dirty="0">
                <a:effectLst/>
                <a:latin typeface="+mn-ea"/>
                <a:cs typeface="Times New Roman" panose="02020603050405020304" pitchFamily="18" charset="0"/>
              </a:rPr>
              <a:t>状況。</a:t>
            </a:r>
            <a:endParaRPr lang="ja-JP" altLang="ja-JP" sz="4500" kern="100" dirty="0">
              <a:effectLst/>
              <a:latin typeface="+mn-ea"/>
              <a:cs typeface="Times New Roman" panose="02020603050405020304" pitchFamily="18" charset="0"/>
            </a:endParaRPr>
          </a:p>
          <a:p>
            <a:pPr marL="171450" indent="0" algn="just">
              <a:buNone/>
            </a:pPr>
            <a:r>
              <a:rPr lang="ja-JP" altLang="en-US" sz="4500" kern="100" dirty="0">
                <a:latin typeface="+mn-ea"/>
                <a:cs typeface="Times New Roman" panose="02020603050405020304" pitchFamily="18" charset="0"/>
              </a:rPr>
              <a:t>（滋賀県内の状況）</a:t>
            </a:r>
            <a:endParaRPr lang="en-US" altLang="ja-JP" sz="4500" kern="100" dirty="0">
              <a:effectLst/>
              <a:latin typeface="+mn-ea"/>
              <a:cs typeface="Times New Roman" panose="02020603050405020304" pitchFamily="18" charset="0"/>
            </a:endParaRPr>
          </a:p>
          <a:p>
            <a:pPr marL="0" indent="0" algn="just">
              <a:buNone/>
            </a:pPr>
            <a:r>
              <a:rPr lang="ja-JP" altLang="en-US" sz="4500" kern="100" dirty="0">
                <a:latin typeface="+mn-ea"/>
                <a:cs typeface="Times New Roman" panose="02020603050405020304" pitchFamily="18" charset="0"/>
              </a:rPr>
              <a:t>　　・</a:t>
            </a:r>
            <a:r>
              <a:rPr lang="ja-JP" altLang="ja-JP" sz="4500" kern="100" dirty="0">
                <a:effectLst/>
                <a:latin typeface="+mn-ea"/>
                <a:cs typeface="Times New Roman" panose="02020603050405020304" pitchFamily="18" charset="0"/>
              </a:rPr>
              <a:t>病院からの派遣も今は働き方改革の関係で難しい。</a:t>
            </a:r>
            <a:r>
              <a:rPr lang="ja-JP" altLang="ja-JP" sz="4500" kern="100" dirty="0">
                <a:solidFill>
                  <a:srgbClr val="FF0000"/>
                </a:solidFill>
                <a:effectLst/>
                <a:latin typeface="+mn-ea"/>
                <a:cs typeface="Times New Roman" panose="02020603050405020304" pitchFamily="18" charset="0"/>
              </a:rPr>
              <a:t>滋賀県全体で医師の人数はギリギリの状態。</a:t>
            </a:r>
            <a:endParaRPr lang="en-US" altLang="ja-JP" sz="4500" kern="100" dirty="0">
              <a:solidFill>
                <a:srgbClr val="FF0000"/>
              </a:solidFill>
              <a:effectLst/>
              <a:latin typeface="+mn-ea"/>
              <a:cs typeface="Times New Roman" panose="02020603050405020304" pitchFamily="18" charset="0"/>
            </a:endParaRPr>
          </a:p>
          <a:p>
            <a:pPr marL="0" indent="0" algn="just">
              <a:buNone/>
            </a:pPr>
            <a:r>
              <a:rPr lang="ja-JP" altLang="en-US" sz="4500" kern="100" dirty="0">
                <a:latin typeface="+mn-ea"/>
                <a:cs typeface="Times New Roman" panose="02020603050405020304" pitchFamily="18" charset="0"/>
              </a:rPr>
              <a:t>　　</a:t>
            </a:r>
            <a:r>
              <a:rPr lang="ja-JP" altLang="en-US" sz="4500" kern="100" dirty="0">
                <a:solidFill>
                  <a:srgbClr val="FF0000"/>
                </a:solidFill>
                <a:latin typeface="+mn-ea"/>
                <a:cs typeface="Times New Roman" panose="02020603050405020304" pitchFamily="18" charset="0"/>
              </a:rPr>
              <a:t>・</a:t>
            </a:r>
            <a:r>
              <a:rPr lang="ja-JP" altLang="ja-JP" sz="4500" kern="100" dirty="0">
                <a:solidFill>
                  <a:srgbClr val="FF0000"/>
                </a:solidFill>
                <a:effectLst/>
                <a:latin typeface="+mn-ea"/>
                <a:cs typeface="Times New Roman" panose="02020603050405020304" pitchFamily="18" charset="0"/>
              </a:rPr>
              <a:t>今後都会以外は診療所も病院も減っていくと予測している。</a:t>
            </a:r>
          </a:p>
          <a:p>
            <a:pPr marL="0" indent="0" algn="just">
              <a:buNone/>
            </a:pPr>
            <a:r>
              <a:rPr lang="ja-JP" altLang="en-US" sz="4500" kern="100" dirty="0">
                <a:latin typeface="+mn-ea"/>
                <a:cs typeface="Times New Roman" panose="02020603050405020304" pitchFamily="18" charset="0"/>
              </a:rPr>
              <a:t>　　・</a:t>
            </a:r>
            <a:r>
              <a:rPr lang="ja-JP" altLang="ja-JP" sz="4500" kern="100" dirty="0">
                <a:effectLst/>
                <a:latin typeface="+mn-ea"/>
                <a:cs typeface="Times New Roman" panose="02020603050405020304" pitchFamily="18" charset="0"/>
              </a:rPr>
              <a:t>県からの医師派遣は</a:t>
            </a:r>
            <a:r>
              <a:rPr lang="ja-JP" altLang="en-US" sz="4500" kern="100" dirty="0">
                <a:effectLst/>
                <a:latin typeface="+mn-ea"/>
                <a:cs typeface="Times New Roman" panose="02020603050405020304" pitchFamily="18" charset="0"/>
              </a:rPr>
              <a:t>、</a:t>
            </a:r>
            <a:r>
              <a:rPr lang="ja-JP" altLang="ja-JP" sz="4500" kern="100" dirty="0">
                <a:effectLst/>
                <a:latin typeface="+mn-ea"/>
                <a:cs typeface="Times New Roman" panose="02020603050405020304" pitchFamily="18" charset="0"/>
              </a:rPr>
              <a:t>へき地の湖北と高島のみ</a:t>
            </a:r>
            <a:r>
              <a:rPr lang="ja-JP" altLang="en-US" sz="4500" kern="100" dirty="0">
                <a:effectLst/>
                <a:latin typeface="+mn-ea"/>
                <a:cs typeface="Times New Roman" panose="02020603050405020304" pitchFamily="18" charset="0"/>
              </a:rPr>
              <a:t>となっている。</a:t>
            </a:r>
            <a:endParaRPr lang="en-US" altLang="ja-JP" sz="4500" kern="100" dirty="0">
              <a:effectLst/>
              <a:latin typeface="+mn-ea"/>
              <a:cs typeface="Times New Roman" panose="02020603050405020304" pitchFamily="18" charset="0"/>
            </a:endParaRPr>
          </a:p>
          <a:p>
            <a:pPr marL="0" indent="0" algn="just">
              <a:buNone/>
            </a:pPr>
            <a:r>
              <a:rPr lang="ja-JP" altLang="en-US" sz="4500" kern="100" dirty="0">
                <a:latin typeface="+mn-ea"/>
                <a:cs typeface="Times New Roman" panose="02020603050405020304" pitchFamily="18" charset="0"/>
              </a:rPr>
              <a:t>　　・甲賀圏域は医師が少ない地域であることは認識しているが、</a:t>
            </a:r>
            <a:r>
              <a:rPr lang="ja-JP" altLang="en-US" sz="4500" kern="100" dirty="0">
                <a:solidFill>
                  <a:srgbClr val="FF0000"/>
                </a:solidFill>
                <a:latin typeface="+mn-ea"/>
                <a:cs typeface="Times New Roman" panose="02020603050405020304" pitchFamily="18" charset="0"/>
              </a:rPr>
              <a:t>湖南市は周辺を含めれば一定の医療体制が整っている。</a:t>
            </a:r>
            <a:endParaRPr lang="en-US" altLang="ja-JP" sz="4500" kern="100" dirty="0">
              <a:solidFill>
                <a:srgbClr val="FF0000"/>
              </a:solidFill>
              <a:effectLst/>
              <a:latin typeface="+mn-ea"/>
              <a:cs typeface="Times New Roman" panose="02020603050405020304" pitchFamily="18" charset="0"/>
            </a:endParaRPr>
          </a:p>
          <a:p>
            <a:pPr indent="0" algn="just">
              <a:buNone/>
            </a:pPr>
            <a:r>
              <a:rPr lang="ja-JP" altLang="en-US" sz="4500" kern="100" dirty="0">
                <a:effectLst/>
                <a:latin typeface="+mn-ea"/>
                <a:cs typeface="Times New Roman" panose="02020603050405020304" pitchFamily="18" charset="0"/>
              </a:rPr>
              <a:t>（岩根地域の状況）</a:t>
            </a:r>
            <a:endParaRPr lang="en-US" altLang="ja-JP" sz="4500" kern="100" dirty="0">
              <a:effectLst/>
              <a:latin typeface="+mn-ea"/>
              <a:cs typeface="Times New Roman" panose="02020603050405020304" pitchFamily="18" charset="0"/>
            </a:endParaRPr>
          </a:p>
          <a:p>
            <a:pPr indent="0" algn="just">
              <a:buNone/>
            </a:pPr>
            <a:r>
              <a:rPr lang="ja-JP" altLang="en-US" sz="4500" kern="100" dirty="0">
                <a:latin typeface="+mn-ea"/>
                <a:cs typeface="Times New Roman" panose="02020603050405020304" pitchFamily="18" charset="0"/>
              </a:rPr>
              <a:t>　</a:t>
            </a:r>
            <a:r>
              <a:rPr lang="ja-JP" altLang="en-US" sz="4500" kern="100" dirty="0">
                <a:effectLst/>
                <a:latin typeface="+mn-ea"/>
                <a:cs typeface="Times New Roman" panose="02020603050405020304" pitchFamily="18" charset="0"/>
              </a:rPr>
              <a:t>・</a:t>
            </a:r>
            <a:r>
              <a:rPr lang="ja-JP" altLang="ja-JP" sz="4500" kern="100" dirty="0">
                <a:solidFill>
                  <a:srgbClr val="FF0000"/>
                </a:solidFill>
                <a:effectLst/>
                <a:latin typeface="+mn-ea"/>
                <a:cs typeface="Times New Roman" panose="02020603050405020304" pitchFamily="18" charset="0"/>
              </a:rPr>
              <a:t>岩根</a:t>
            </a:r>
            <a:r>
              <a:rPr lang="ja-JP" altLang="en-US" sz="4500" kern="100" dirty="0">
                <a:solidFill>
                  <a:srgbClr val="FF0000"/>
                </a:solidFill>
                <a:effectLst/>
                <a:latin typeface="+mn-ea"/>
                <a:cs typeface="Times New Roman" panose="02020603050405020304" pitchFamily="18" charset="0"/>
              </a:rPr>
              <a:t>地域</a:t>
            </a:r>
            <a:r>
              <a:rPr lang="ja-JP" altLang="ja-JP" sz="4500" kern="100" dirty="0">
                <a:solidFill>
                  <a:srgbClr val="FF0000"/>
                </a:solidFill>
                <a:effectLst/>
                <a:latin typeface="+mn-ea"/>
                <a:cs typeface="Times New Roman" panose="02020603050405020304" pitchFamily="18" charset="0"/>
              </a:rPr>
              <a:t>は周辺に医療機関があり、問題ない地域と認識している。</a:t>
            </a:r>
          </a:p>
          <a:p>
            <a:pPr marL="171450" indent="0" algn="just">
              <a:buNone/>
            </a:pPr>
            <a:r>
              <a:rPr lang="ja-JP" altLang="en-US" sz="4500" kern="100" dirty="0">
                <a:effectLst/>
                <a:latin typeface="+mn-ea"/>
                <a:cs typeface="Times New Roman" panose="02020603050405020304" pitchFamily="18" charset="0"/>
              </a:rPr>
              <a:t> 　・滋賀</a:t>
            </a:r>
            <a:r>
              <a:rPr lang="ja-JP" altLang="ja-JP" sz="4500" kern="100" dirty="0">
                <a:effectLst/>
                <a:latin typeface="+mn-ea"/>
                <a:cs typeface="Times New Roman" panose="02020603050405020304" pitchFamily="18" charset="0"/>
              </a:rPr>
              <a:t>県内を見てももっと厳しい地域がある。湖北では</a:t>
            </a:r>
            <a:r>
              <a:rPr lang="ja-JP" altLang="en-US" sz="4500" kern="100" dirty="0">
                <a:effectLst/>
                <a:latin typeface="+mn-ea"/>
                <a:cs typeface="Times New Roman" panose="02020603050405020304" pitchFamily="18" charset="0"/>
              </a:rPr>
              <a:t>人口</a:t>
            </a:r>
            <a:r>
              <a:rPr lang="en-US" altLang="ja-JP" sz="4500" kern="100" dirty="0">
                <a:effectLst/>
                <a:latin typeface="+mn-ea"/>
                <a:cs typeface="Times New Roman" panose="02020603050405020304" pitchFamily="18" charset="0"/>
              </a:rPr>
              <a:t>2,000</a:t>
            </a:r>
            <a:r>
              <a:rPr lang="ja-JP" altLang="ja-JP" sz="4500" kern="100" dirty="0">
                <a:effectLst/>
                <a:latin typeface="+mn-ea"/>
                <a:cs typeface="Times New Roman" panose="02020603050405020304" pitchFamily="18" charset="0"/>
              </a:rPr>
              <a:t>人に対し</a:t>
            </a:r>
            <a:r>
              <a:rPr lang="en-US" altLang="ja-JP" sz="4500" kern="100" dirty="0">
                <a:effectLst/>
                <a:latin typeface="+mn-ea"/>
                <a:cs typeface="Times New Roman" panose="02020603050405020304" pitchFamily="18" charset="0"/>
              </a:rPr>
              <a:t>1</a:t>
            </a:r>
            <a:r>
              <a:rPr lang="ja-JP" altLang="ja-JP" sz="4500" kern="100" dirty="0">
                <a:effectLst/>
                <a:latin typeface="+mn-ea"/>
                <a:cs typeface="Times New Roman" panose="02020603050405020304" pitchFamily="18" charset="0"/>
              </a:rPr>
              <a:t>人も医者がいない</a:t>
            </a:r>
            <a:r>
              <a:rPr lang="ja-JP" altLang="en-US" sz="4500" kern="100" dirty="0">
                <a:effectLst/>
                <a:latin typeface="+mn-ea"/>
                <a:cs typeface="Times New Roman" panose="02020603050405020304" pitchFamily="18" charset="0"/>
              </a:rPr>
              <a:t>状況</a:t>
            </a:r>
            <a:r>
              <a:rPr lang="ja-JP" altLang="ja-JP" sz="4500" kern="100" dirty="0">
                <a:effectLst/>
                <a:latin typeface="+mn-ea"/>
                <a:cs typeface="Times New Roman" panose="02020603050405020304" pitchFamily="18" charset="0"/>
              </a:rPr>
              <a:t>。</a:t>
            </a:r>
            <a:endParaRPr lang="en-US" altLang="ja-JP" sz="4500" kern="100" dirty="0">
              <a:effectLst/>
              <a:latin typeface="+mn-ea"/>
              <a:cs typeface="Times New Roman" panose="02020603050405020304" pitchFamily="18" charset="0"/>
            </a:endParaRPr>
          </a:p>
          <a:p>
            <a:pPr marL="171450" indent="0" algn="just">
              <a:buNone/>
            </a:pPr>
            <a:r>
              <a:rPr lang="ja-JP" altLang="en-US" sz="4500" kern="100" dirty="0">
                <a:latin typeface="+mn-ea"/>
                <a:cs typeface="Times New Roman" panose="02020603050405020304" pitchFamily="18" charset="0"/>
              </a:rPr>
              <a:t>　　</a:t>
            </a:r>
            <a:r>
              <a:rPr lang="ja-JP" altLang="ja-JP" sz="4500" kern="100" dirty="0">
                <a:effectLst/>
                <a:latin typeface="+mn-ea"/>
                <a:cs typeface="Times New Roman" panose="02020603050405020304" pitchFamily="18" charset="0"/>
              </a:rPr>
              <a:t>それら</a:t>
            </a:r>
            <a:r>
              <a:rPr lang="ja-JP" altLang="en-US" sz="4500" kern="100" dirty="0">
                <a:latin typeface="+mn-ea"/>
                <a:cs typeface="Times New Roman" panose="02020603050405020304" pitchFamily="18" charset="0"/>
              </a:rPr>
              <a:t>の状況からすると</a:t>
            </a:r>
            <a:r>
              <a:rPr lang="ja-JP" altLang="ja-JP" sz="4500" kern="100" dirty="0">
                <a:solidFill>
                  <a:srgbClr val="FF0000"/>
                </a:solidFill>
                <a:effectLst/>
                <a:latin typeface="+mn-ea"/>
                <a:cs typeface="Times New Roman" panose="02020603050405020304" pitchFamily="18" charset="0"/>
              </a:rPr>
              <a:t>岩</a:t>
            </a:r>
            <a:r>
              <a:rPr lang="ja-JP" altLang="en-US" sz="4500" kern="100" dirty="0">
                <a:solidFill>
                  <a:srgbClr val="FF0000"/>
                </a:solidFill>
                <a:effectLst/>
                <a:latin typeface="+mn-ea"/>
                <a:cs typeface="Times New Roman" panose="02020603050405020304" pitchFamily="18" charset="0"/>
              </a:rPr>
              <a:t>根地域の</a:t>
            </a:r>
            <a:r>
              <a:rPr lang="ja-JP" altLang="ja-JP" sz="4500" kern="100" dirty="0">
                <a:solidFill>
                  <a:srgbClr val="FF0000"/>
                </a:solidFill>
                <a:effectLst/>
                <a:latin typeface="+mn-ea"/>
                <a:cs typeface="Times New Roman" panose="02020603050405020304" pitchFamily="18" charset="0"/>
              </a:rPr>
              <a:t>状況は理解できるが、優先順位は低くならざるを得ない。</a:t>
            </a:r>
            <a:endParaRPr lang="en-US" altLang="ja-JP" sz="2500" kern="100" dirty="0">
              <a:solidFill>
                <a:srgbClr val="FF0000"/>
              </a:solidFill>
              <a:effectLst/>
              <a:latin typeface="+mn-ea"/>
              <a:cs typeface="Times New Roman" panose="02020603050405020304" pitchFamily="18" charset="0"/>
            </a:endParaRPr>
          </a:p>
          <a:p>
            <a:pPr marL="0" indent="0" algn="just">
              <a:buNone/>
            </a:pPr>
            <a:r>
              <a:rPr lang="ja-JP" altLang="en-US" sz="4000" kern="100" dirty="0">
                <a:effectLst/>
                <a:latin typeface="+mn-ea"/>
                <a:cs typeface="Times New Roman" panose="02020603050405020304" pitchFamily="18" charset="0"/>
              </a:rPr>
              <a:t>　　</a:t>
            </a:r>
            <a:endParaRPr lang="en-US" altLang="ja-JP" sz="4000" kern="100" dirty="0">
              <a:effectLst/>
              <a:latin typeface="+mn-ea"/>
              <a:cs typeface="Times New Roman" panose="02020603050405020304" pitchFamily="18" charset="0"/>
            </a:endParaRPr>
          </a:p>
          <a:p>
            <a:pPr marL="0" indent="0" algn="just">
              <a:buNone/>
            </a:pPr>
            <a:r>
              <a:rPr lang="ja-JP" altLang="en-US" sz="4000" kern="100" dirty="0">
                <a:effectLst/>
                <a:latin typeface="+mn-ea"/>
                <a:cs typeface="Times New Roman" panose="02020603050405020304" pitchFamily="18" charset="0"/>
              </a:rPr>
              <a:t>（</a:t>
            </a:r>
            <a:r>
              <a:rPr lang="ja-JP" altLang="ja-JP" sz="4000" kern="100" dirty="0">
                <a:effectLst/>
                <a:latin typeface="+mn-ea"/>
                <a:cs typeface="Times New Roman" panose="02020603050405020304" pitchFamily="18" charset="0"/>
              </a:rPr>
              <a:t>参考）へき地診療所設置基準</a:t>
            </a:r>
          </a:p>
          <a:p>
            <a:pPr marL="0" indent="0" algn="just">
              <a:buNone/>
            </a:pPr>
            <a:r>
              <a:rPr lang="ja-JP" altLang="en-US" sz="2500" kern="100" dirty="0">
                <a:latin typeface="+mn-ea"/>
                <a:cs typeface="Times New Roman" panose="02020603050405020304" pitchFamily="18" charset="0"/>
              </a:rPr>
              <a:t>　　　</a:t>
            </a:r>
            <a:r>
              <a:rPr lang="ja-JP" altLang="ja-JP" sz="4000" kern="100" dirty="0">
                <a:effectLst/>
                <a:latin typeface="+mn-ea"/>
                <a:cs typeface="Times New Roman" panose="02020603050405020304" pitchFamily="18" charset="0"/>
              </a:rPr>
              <a:t>へき地診療所を設置しようとする場所を中心として、概ね半径</a:t>
            </a:r>
            <a:r>
              <a:rPr lang="en-US" altLang="ja-JP" sz="4000" kern="100" dirty="0">
                <a:effectLst/>
                <a:latin typeface="+mn-ea"/>
                <a:cs typeface="Times New Roman" panose="02020603050405020304" pitchFamily="18" charset="0"/>
              </a:rPr>
              <a:t>4km</a:t>
            </a:r>
            <a:r>
              <a:rPr lang="ja-JP" altLang="ja-JP" sz="4000" kern="100" dirty="0">
                <a:effectLst/>
                <a:latin typeface="+mn-ea"/>
                <a:cs typeface="Times New Roman" panose="02020603050405020304" pitchFamily="18" charset="0"/>
              </a:rPr>
              <a:t>の区域内に他の医療機関がなく、その区域内の</a:t>
            </a:r>
            <a:endParaRPr lang="en-US" altLang="ja-JP" sz="4000" kern="100" dirty="0">
              <a:effectLst/>
              <a:latin typeface="+mn-ea"/>
              <a:cs typeface="Times New Roman" panose="02020603050405020304" pitchFamily="18" charset="0"/>
            </a:endParaRPr>
          </a:p>
          <a:p>
            <a:pPr marL="0" indent="0" algn="just">
              <a:buNone/>
            </a:pPr>
            <a:r>
              <a:rPr lang="ja-JP" altLang="en-US" sz="4000" kern="100" dirty="0">
                <a:latin typeface="+mn-ea"/>
                <a:cs typeface="Times New Roman" panose="02020603050405020304" pitchFamily="18" charset="0"/>
              </a:rPr>
              <a:t>　　</a:t>
            </a:r>
            <a:r>
              <a:rPr lang="ja-JP" altLang="ja-JP" sz="4000" kern="100" dirty="0">
                <a:effectLst/>
                <a:latin typeface="+mn-ea"/>
                <a:cs typeface="Times New Roman" panose="02020603050405020304" pitchFamily="18" charset="0"/>
              </a:rPr>
              <a:t>人口が原則として</a:t>
            </a:r>
            <a:r>
              <a:rPr lang="en-US" altLang="ja-JP" sz="4000" kern="100" dirty="0">
                <a:effectLst/>
                <a:latin typeface="+mn-ea"/>
                <a:cs typeface="Times New Roman" panose="02020603050405020304" pitchFamily="18" charset="0"/>
              </a:rPr>
              <a:t>1,000</a:t>
            </a:r>
            <a:r>
              <a:rPr lang="ja-JP" altLang="ja-JP" sz="4000" kern="100" dirty="0">
                <a:effectLst/>
                <a:latin typeface="+mn-ea"/>
                <a:cs typeface="Times New Roman" panose="02020603050405020304" pitchFamily="18" charset="0"/>
              </a:rPr>
              <a:t>人以上であり、かつ診療所の設置予定地から最寄りの医療機関まで通常の交通機関を利用して</a:t>
            </a:r>
            <a:endParaRPr lang="en-US" altLang="ja-JP" sz="4000" kern="100" dirty="0">
              <a:effectLst/>
              <a:latin typeface="+mn-ea"/>
              <a:cs typeface="Times New Roman" panose="02020603050405020304" pitchFamily="18" charset="0"/>
            </a:endParaRPr>
          </a:p>
          <a:p>
            <a:pPr marL="0" indent="0" algn="just">
              <a:buNone/>
            </a:pPr>
            <a:r>
              <a:rPr lang="ja-JP" altLang="en-US" sz="4000" kern="100" dirty="0">
                <a:latin typeface="+mn-ea"/>
                <a:cs typeface="Times New Roman" panose="02020603050405020304" pitchFamily="18" charset="0"/>
              </a:rPr>
              <a:t>　　</a:t>
            </a:r>
            <a:r>
              <a:rPr lang="en-US" altLang="ja-JP" sz="4000" kern="100" dirty="0">
                <a:effectLst/>
                <a:latin typeface="+mn-ea"/>
                <a:cs typeface="Times New Roman" panose="02020603050405020304" pitchFamily="18" charset="0"/>
              </a:rPr>
              <a:t>30</a:t>
            </a:r>
            <a:r>
              <a:rPr lang="ja-JP" altLang="ja-JP" sz="4000" kern="100" dirty="0">
                <a:effectLst/>
                <a:latin typeface="+mn-ea"/>
                <a:cs typeface="Times New Roman" panose="02020603050405020304" pitchFamily="18" charset="0"/>
              </a:rPr>
              <a:t>分以上要するものであること</a:t>
            </a:r>
            <a:endParaRPr kumimoji="1" lang="ja-JP" altLang="en-US" dirty="0"/>
          </a:p>
        </p:txBody>
      </p:sp>
      <p:sp>
        <p:nvSpPr>
          <p:cNvPr id="4" name="スライド番号プレースホルダー 3">
            <a:extLst>
              <a:ext uri="{FF2B5EF4-FFF2-40B4-BE49-F238E27FC236}">
                <a16:creationId xmlns:a16="http://schemas.microsoft.com/office/drawing/2014/main" id="{444E118E-1212-45FC-8572-02CB01C2D4EB}"/>
              </a:ext>
            </a:extLst>
          </p:cNvPr>
          <p:cNvSpPr>
            <a:spLocks noGrp="1"/>
          </p:cNvSpPr>
          <p:nvPr>
            <p:ph type="sldNum" sz="quarter" idx="12"/>
          </p:nvPr>
        </p:nvSpPr>
        <p:spPr/>
        <p:txBody>
          <a:bodyPr/>
          <a:lstStyle/>
          <a:p>
            <a:fld id="{C28C6727-2BE8-4BBD-A8B8-E070EF2E7902}" type="slidenum">
              <a:rPr kumimoji="1" lang="ja-JP" altLang="en-US" smtClean="0"/>
              <a:t>5</a:t>
            </a:fld>
            <a:endParaRPr kumimoji="1" lang="ja-JP" altLang="en-US"/>
          </a:p>
        </p:txBody>
      </p:sp>
      <p:sp>
        <p:nvSpPr>
          <p:cNvPr id="8" name="正方形/長方形 7">
            <a:extLst>
              <a:ext uri="{FF2B5EF4-FFF2-40B4-BE49-F238E27FC236}">
                <a16:creationId xmlns:a16="http://schemas.microsoft.com/office/drawing/2014/main" id="{F412738C-B6BE-4549-9A70-5F8F83C63083}"/>
              </a:ext>
            </a:extLst>
          </p:cNvPr>
          <p:cNvSpPr/>
          <p:nvPr/>
        </p:nvSpPr>
        <p:spPr>
          <a:xfrm>
            <a:off x="1044943" y="4824249"/>
            <a:ext cx="9756396" cy="13306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25331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103" y="1070363"/>
            <a:ext cx="8325794" cy="4600662"/>
          </a:xfrm>
          <a:prstGeom prst="rect">
            <a:avLst/>
          </a:prstGeom>
        </p:spPr>
      </p:pic>
      <p:sp>
        <p:nvSpPr>
          <p:cNvPr id="2" name="タイトル 1"/>
          <p:cNvSpPr>
            <a:spLocks noGrp="1"/>
          </p:cNvSpPr>
          <p:nvPr>
            <p:ph type="title"/>
          </p:nvPr>
        </p:nvSpPr>
        <p:spPr>
          <a:xfrm>
            <a:off x="838200" y="59267"/>
            <a:ext cx="10515600" cy="1206887"/>
          </a:xfrm>
        </p:spPr>
        <p:txBody>
          <a:bodyPr/>
          <a:lstStyle/>
          <a:p>
            <a:r>
              <a:rPr kumimoji="1" lang="ja-JP" altLang="en-US" dirty="0"/>
              <a:t>岩根診療所付近の医療機関</a:t>
            </a:r>
          </a:p>
        </p:txBody>
      </p:sp>
      <p:sp>
        <p:nvSpPr>
          <p:cNvPr id="6" name="正方形/長方形 5"/>
          <p:cNvSpPr/>
          <p:nvPr/>
        </p:nvSpPr>
        <p:spPr>
          <a:xfrm>
            <a:off x="6980961" y="3877753"/>
            <a:ext cx="889687" cy="24828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岩根診療所</a:t>
            </a:r>
          </a:p>
        </p:txBody>
      </p:sp>
      <p:sp>
        <p:nvSpPr>
          <p:cNvPr id="9" name="正方形/長方形 8"/>
          <p:cNvSpPr/>
          <p:nvPr/>
        </p:nvSpPr>
        <p:spPr>
          <a:xfrm>
            <a:off x="8315492" y="2389715"/>
            <a:ext cx="889687" cy="2482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rPr>
              <a:t>水戸</a:t>
            </a:r>
            <a:r>
              <a:rPr kumimoji="1" lang="ja-JP" altLang="en-US" sz="1100" dirty="0">
                <a:solidFill>
                  <a:schemeClr val="tx1"/>
                </a:solidFill>
              </a:rPr>
              <a:t>診療所</a:t>
            </a:r>
          </a:p>
        </p:txBody>
      </p:sp>
      <p:sp>
        <p:nvSpPr>
          <p:cNvPr id="10" name="正方形/長方形 9"/>
          <p:cNvSpPr/>
          <p:nvPr/>
        </p:nvSpPr>
        <p:spPr>
          <a:xfrm>
            <a:off x="6398574" y="4818485"/>
            <a:ext cx="889687" cy="2482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なごみ内科</a:t>
            </a:r>
          </a:p>
        </p:txBody>
      </p:sp>
      <p:sp>
        <p:nvSpPr>
          <p:cNvPr id="12" name="正方形/長方形 11"/>
          <p:cNvSpPr/>
          <p:nvPr/>
        </p:nvSpPr>
        <p:spPr>
          <a:xfrm>
            <a:off x="4646867" y="5177716"/>
            <a:ext cx="889687" cy="2482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rPr>
              <a:t>夏見診療所</a:t>
            </a:r>
            <a:endParaRPr kumimoji="1" lang="ja-JP" altLang="en-US" sz="1100" dirty="0">
              <a:solidFill>
                <a:schemeClr val="tx1"/>
              </a:solidFill>
            </a:endParaRPr>
          </a:p>
        </p:txBody>
      </p:sp>
      <p:sp>
        <p:nvSpPr>
          <p:cNvPr id="13" name="正方形/長方形 12"/>
          <p:cNvSpPr/>
          <p:nvPr/>
        </p:nvSpPr>
        <p:spPr>
          <a:xfrm>
            <a:off x="4490743" y="4694343"/>
            <a:ext cx="1302685" cy="2482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rPr>
              <a:t>甲西リハビリ病院</a:t>
            </a:r>
            <a:endParaRPr kumimoji="1" lang="ja-JP" altLang="en-US" sz="1100" dirty="0">
              <a:solidFill>
                <a:schemeClr val="tx1"/>
              </a:solidFill>
            </a:endParaRPr>
          </a:p>
        </p:txBody>
      </p:sp>
      <p:sp>
        <p:nvSpPr>
          <p:cNvPr id="14" name="正方形/長方形 13"/>
          <p:cNvSpPr/>
          <p:nvPr/>
        </p:nvSpPr>
        <p:spPr>
          <a:xfrm>
            <a:off x="4401246" y="4306413"/>
            <a:ext cx="1206844" cy="2482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rPr>
              <a:t>甲西駅前診療所</a:t>
            </a:r>
            <a:endParaRPr kumimoji="1" lang="ja-JP" altLang="en-US" sz="1100" dirty="0">
              <a:solidFill>
                <a:schemeClr val="tx1"/>
              </a:solidFill>
            </a:endParaRPr>
          </a:p>
        </p:txBody>
      </p:sp>
      <p:sp>
        <p:nvSpPr>
          <p:cNvPr id="16" name="正方形/長方形 15"/>
          <p:cNvSpPr/>
          <p:nvPr/>
        </p:nvSpPr>
        <p:spPr>
          <a:xfrm>
            <a:off x="2875912" y="1318262"/>
            <a:ext cx="770238" cy="2482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rPr>
              <a:t>生田病院</a:t>
            </a:r>
            <a:endParaRPr kumimoji="1" lang="ja-JP" altLang="en-US" sz="1100" dirty="0">
              <a:solidFill>
                <a:schemeClr val="tx1"/>
              </a:solidFill>
            </a:endParaRPr>
          </a:p>
        </p:txBody>
      </p:sp>
      <p:sp>
        <p:nvSpPr>
          <p:cNvPr id="17" name="正方形/長方形 16"/>
          <p:cNvSpPr/>
          <p:nvPr/>
        </p:nvSpPr>
        <p:spPr>
          <a:xfrm>
            <a:off x="4081545" y="3395197"/>
            <a:ext cx="1130644" cy="2482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rPr>
              <a:t>甲西中央ｸﾘﾆｯｸ</a:t>
            </a:r>
            <a:endParaRPr kumimoji="1" lang="ja-JP" altLang="en-US" sz="1100" dirty="0">
              <a:solidFill>
                <a:schemeClr val="tx1"/>
              </a:solidFill>
            </a:endParaRPr>
          </a:p>
        </p:txBody>
      </p:sp>
      <p:sp>
        <p:nvSpPr>
          <p:cNvPr id="19" name="テキスト ボックス 18"/>
          <p:cNvSpPr txBox="1"/>
          <p:nvPr/>
        </p:nvSpPr>
        <p:spPr>
          <a:xfrm>
            <a:off x="423834" y="5676514"/>
            <a:ext cx="11344332" cy="830997"/>
          </a:xfrm>
          <a:prstGeom prst="rect">
            <a:avLst/>
          </a:prstGeom>
          <a:noFill/>
        </p:spPr>
        <p:txBody>
          <a:bodyPr wrap="square" rtlCol="0">
            <a:spAutoFit/>
          </a:bodyPr>
          <a:lstStyle/>
          <a:p>
            <a:r>
              <a:rPr lang="ja-JP" altLang="en-US" sz="1200" dirty="0"/>
              <a:t>岩根診療所から</a:t>
            </a:r>
            <a:endParaRPr lang="en-US" altLang="ja-JP" sz="1200" dirty="0"/>
          </a:p>
          <a:p>
            <a:r>
              <a:rPr kumimoji="1" lang="ja-JP" altLang="en-US" sz="1200" dirty="0"/>
              <a:t>　</a:t>
            </a:r>
            <a:r>
              <a:rPr lang="ja-JP" altLang="en-US" sz="1200" dirty="0"/>
              <a:t>・</a:t>
            </a:r>
            <a:r>
              <a:rPr kumimoji="1" lang="ja-JP" altLang="en-US" sz="1200" dirty="0"/>
              <a:t>水戸診療所まで　約</a:t>
            </a:r>
            <a:r>
              <a:rPr lang="en-US" altLang="ja-JP" sz="1200" dirty="0"/>
              <a:t>2.6</a:t>
            </a:r>
            <a:r>
              <a:rPr lang="ja-JP" altLang="en-US" sz="1200" dirty="0"/>
              <a:t>㎞　　　・夏見診療所まで　約</a:t>
            </a:r>
            <a:r>
              <a:rPr lang="en-US" altLang="ja-JP" sz="1200" dirty="0"/>
              <a:t>2.9</a:t>
            </a:r>
            <a:r>
              <a:rPr lang="ja-JP" altLang="en-US" sz="1200" dirty="0"/>
              <a:t>㎞　　　　　　・甲西駅前診療所まで　約</a:t>
            </a:r>
            <a:r>
              <a:rPr lang="en-US" altLang="ja-JP" sz="1200" dirty="0"/>
              <a:t>3.2</a:t>
            </a:r>
            <a:r>
              <a:rPr lang="ja-JP" altLang="en-US" sz="1200" dirty="0"/>
              <a:t>㎞　　　　　・生田病院まで　約</a:t>
            </a:r>
            <a:r>
              <a:rPr lang="en-US" altLang="ja-JP" sz="1200" dirty="0"/>
              <a:t>4.7</a:t>
            </a:r>
            <a:r>
              <a:rPr lang="ja-JP" altLang="en-US" sz="1200" dirty="0"/>
              <a:t>㎞</a:t>
            </a:r>
            <a:endParaRPr lang="en-US" altLang="ja-JP" sz="1200" dirty="0"/>
          </a:p>
          <a:p>
            <a:r>
              <a:rPr kumimoji="1" lang="ja-JP" altLang="en-US" sz="1200" dirty="0"/>
              <a:t>　・なごみ内科まで　約</a:t>
            </a:r>
            <a:r>
              <a:rPr kumimoji="1" lang="en-US" altLang="ja-JP" sz="1200" dirty="0"/>
              <a:t>2</a:t>
            </a:r>
            <a:r>
              <a:rPr lang="en-US" altLang="ja-JP" sz="1200" dirty="0"/>
              <a:t>.0</a:t>
            </a:r>
            <a:r>
              <a:rPr kumimoji="1" lang="ja-JP" altLang="en-US" sz="1200" dirty="0"/>
              <a:t>㎞　　　・甲西リハビリ病院まで　約</a:t>
            </a:r>
            <a:r>
              <a:rPr lang="en-US" altLang="ja-JP" sz="1200" dirty="0"/>
              <a:t>3.2</a:t>
            </a:r>
            <a:r>
              <a:rPr kumimoji="1" lang="ja-JP" altLang="en-US" sz="1200" dirty="0"/>
              <a:t>㎞　　　・甲西中央クリニックまで　約</a:t>
            </a:r>
            <a:r>
              <a:rPr lang="en-US" altLang="ja-JP" sz="1200" dirty="0"/>
              <a:t>3.7</a:t>
            </a:r>
            <a:r>
              <a:rPr kumimoji="1" lang="ja-JP" altLang="en-US" sz="1200" dirty="0"/>
              <a:t>㎞　　　</a:t>
            </a:r>
            <a:r>
              <a:rPr lang="ja-JP" altLang="en-US" sz="1200" dirty="0"/>
              <a:t>・</a:t>
            </a:r>
            <a:r>
              <a:rPr kumimoji="1" lang="ja-JP" altLang="en-US" sz="1200" dirty="0"/>
              <a:t>下田クリニックまで　約</a:t>
            </a:r>
            <a:r>
              <a:rPr lang="en-US" altLang="ja-JP" sz="1200" dirty="0"/>
              <a:t>4.2</a:t>
            </a:r>
            <a:r>
              <a:rPr kumimoji="1" lang="en-US" altLang="ja-JP" sz="1200" dirty="0"/>
              <a:t>km</a:t>
            </a:r>
          </a:p>
          <a:p>
            <a:r>
              <a:rPr lang="ja-JP" altLang="en-US" sz="1200" dirty="0"/>
              <a:t>　・荒川クリニックまで　約</a:t>
            </a:r>
            <a:r>
              <a:rPr lang="en-US" altLang="ja-JP" sz="1200" dirty="0"/>
              <a:t>2.6</a:t>
            </a:r>
            <a:r>
              <a:rPr lang="ja-JP" altLang="en-US" sz="1200" dirty="0"/>
              <a:t>㎞</a:t>
            </a:r>
            <a:r>
              <a:rPr kumimoji="1" lang="ja-JP" altLang="en-US" sz="1200" dirty="0"/>
              <a:t>　・深野内科医院まで約</a:t>
            </a:r>
            <a:r>
              <a:rPr kumimoji="1" lang="en-US" altLang="ja-JP" sz="1200" dirty="0"/>
              <a:t>3.8km</a:t>
            </a:r>
          </a:p>
        </p:txBody>
      </p:sp>
      <p:sp>
        <p:nvSpPr>
          <p:cNvPr id="15" name="正方形/長方形 14">
            <a:extLst>
              <a:ext uri="{FF2B5EF4-FFF2-40B4-BE49-F238E27FC236}">
                <a16:creationId xmlns:a16="http://schemas.microsoft.com/office/drawing/2014/main" id="{D4431C2E-DB94-46E9-9DAF-2898F08F55B1}"/>
              </a:ext>
            </a:extLst>
          </p:cNvPr>
          <p:cNvSpPr/>
          <p:nvPr/>
        </p:nvSpPr>
        <p:spPr>
          <a:xfrm>
            <a:off x="9027007" y="1318262"/>
            <a:ext cx="889687" cy="2482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a:solidFill>
                  <a:schemeClr val="tx1"/>
                </a:solidFill>
              </a:rPr>
              <a:t>下田ｸﾘﾆｯｸ</a:t>
            </a:r>
            <a:endParaRPr kumimoji="1" lang="ja-JP" altLang="en-US" sz="1100" dirty="0">
              <a:solidFill>
                <a:schemeClr val="tx1"/>
              </a:solidFill>
            </a:endParaRPr>
          </a:p>
        </p:txBody>
      </p:sp>
      <p:sp>
        <p:nvSpPr>
          <p:cNvPr id="3" name="スライド番号プレースホルダー 2">
            <a:extLst>
              <a:ext uri="{FF2B5EF4-FFF2-40B4-BE49-F238E27FC236}">
                <a16:creationId xmlns:a16="http://schemas.microsoft.com/office/drawing/2014/main" id="{60502F99-10C8-4194-88B7-F18976880603}"/>
              </a:ext>
            </a:extLst>
          </p:cNvPr>
          <p:cNvSpPr>
            <a:spLocks noGrp="1"/>
          </p:cNvSpPr>
          <p:nvPr>
            <p:ph type="sldNum" sz="quarter" idx="12"/>
          </p:nvPr>
        </p:nvSpPr>
        <p:spPr/>
        <p:txBody>
          <a:bodyPr/>
          <a:lstStyle/>
          <a:p>
            <a:fld id="{C28C6727-2BE8-4BBD-A8B8-E070EF2E7902}" type="slidenum">
              <a:rPr kumimoji="1" lang="ja-JP" altLang="en-US" smtClean="0"/>
              <a:t>6</a:t>
            </a:fld>
            <a:endParaRPr kumimoji="1" lang="ja-JP" altLang="en-US"/>
          </a:p>
        </p:txBody>
      </p:sp>
      <p:sp>
        <p:nvSpPr>
          <p:cNvPr id="18" name="正方形/長方形 17">
            <a:extLst>
              <a:ext uri="{FF2B5EF4-FFF2-40B4-BE49-F238E27FC236}">
                <a16:creationId xmlns:a16="http://schemas.microsoft.com/office/drawing/2014/main" id="{344A85B4-AB8C-4331-B7C5-5FFBFB8B996E}"/>
              </a:ext>
            </a:extLst>
          </p:cNvPr>
          <p:cNvSpPr/>
          <p:nvPr/>
        </p:nvSpPr>
        <p:spPr>
          <a:xfrm>
            <a:off x="7870648" y="2731964"/>
            <a:ext cx="889687" cy="2482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rPr>
              <a:t>荒川</a:t>
            </a:r>
            <a:r>
              <a:rPr kumimoji="1" lang="ja-JP" altLang="en-US" sz="1100" dirty="0">
                <a:solidFill>
                  <a:schemeClr val="tx1"/>
                </a:solidFill>
              </a:rPr>
              <a:t>ｸﾘﾆｯｸ</a:t>
            </a:r>
          </a:p>
        </p:txBody>
      </p:sp>
      <p:sp>
        <p:nvSpPr>
          <p:cNvPr id="20" name="正方形/長方形 19">
            <a:extLst>
              <a:ext uri="{FF2B5EF4-FFF2-40B4-BE49-F238E27FC236}">
                <a16:creationId xmlns:a16="http://schemas.microsoft.com/office/drawing/2014/main" id="{2D3AF142-DDE1-4AD9-8726-2ECAC7B61CBD}"/>
              </a:ext>
            </a:extLst>
          </p:cNvPr>
          <p:cNvSpPr/>
          <p:nvPr/>
        </p:nvSpPr>
        <p:spPr>
          <a:xfrm>
            <a:off x="3366381" y="3902694"/>
            <a:ext cx="1034865" cy="2482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深野内科医院</a:t>
            </a:r>
          </a:p>
        </p:txBody>
      </p:sp>
    </p:spTree>
    <p:extLst>
      <p:ext uri="{BB962C8B-B14F-4D97-AF65-F5344CB8AC3E}">
        <p14:creationId xmlns:p14="http://schemas.microsoft.com/office/powerpoint/2010/main" val="2862301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5D314E-5AFF-4912-84BE-99767CAB84DC}"/>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F94FA0EE-F224-4ABE-8832-BE3FB4C4FF56}"/>
              </a:ext>
            </a:extLst>
          </p:cNvPr>
          <p:cNvPicPr>
            <a:picLocks noGrp="1" noChangeAspect="1"/>
          </p:cNvPicPr>
          <p:nvPr>
            <p:ph idx="1"/>
          </p:nvPr>
        </p:nvPicPr>
        <p:blipFill rotWithShape="1">
          <a:blip r:embed="rId2"/>
          <a:srcRect l="4576" t="5878" r="3599" b="3812"/>
          <a:stretch/>
        </p:blipFill>
        <p:spPr>
          <a:xfrm>
            <a:off x="622611" y="365125"/>
            <a:ext cx="10632687" cy="5942981"/>
          </a:xfrm>
        </p:spPr>
      </p:pic>
      <p:sp>
        <p:nvSpPr>
          <p:cNvPr id="3" name="スライド番号プレースホルダー 2">
            <a:extLst>
              <a:ext uri="{FF2B5EF4-FFF2-40B4-BE49-F238E27FC236}">
                <a16:creationId xmlns:a16="http://schemas.microsoft.com/office/drawing/2014/main" id="{0D9DC0C5-4DC4-41FD-BA04-B30062593B89}"/>
              </a:ext>
            </a:extLst>
          </p:cNvPr>
          <p:cNvSpPr>
            <a:spLocks noGrp="1"/>
          </p:cNvSpPr>
          <p:nvPr>
            <p:ph type="sldNum" sz="quarter" idx="12"/>
          </p:nvPr>
        </p:nvSpPr>
        <p:spPr/>
        <p:txBody>
          <a:bodyPr/>
          <a:lstStyle/>
          <a:p>
            <a:fld id="{C28C6727-2BE8-4BBD-A8B8-E070EF2E7902}" type="slidenum">
              <a:rPr kumimoji="1" lang="ja-JP" altLang="en-US" smtClean="0"/>
              <a:t>7</a:t>
            </a:fld>
            <a:endParaRPr kumimoji="1" lang="ja-JP" altLang="en-US"/>
          </a:p>
        </p:txBody>
      </p:sp>
    </p:spTree>
    <p:extLst>
      <p:ext uri="{BB962C8B-B14F-4D97-AF65-F5344CB8AC3E}">
        <p14:creationId xmlns:p14="http://schemas.microsoft.com/office/powerpoint/2010/main" val="1424276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5E6114-44C6-4395-83CB-703B9F94DE4D}"/>
              </a:ext>
            </a:extLst>
          </p:cNvPr>
          <p:cNvSpPr>
            <a:spLocks noGrp="1"/>
          </p:cNvSpPr>
          <p:nvPr>
            <p:ph type="title"/>
          </p:nvPr>
        </p:nvSpPr>
        <p:spPr/>
        <p:txBody>
          <a:bodyPr/>
          <a:lstStyle/>
          <a:p>
            <a:r>
              <a:rPr lang="ja-JP" altLang="en-US" dirty="0">
                <a:latin typeface="BIZ UDPゴシック" panose="020B0400000000000000" pitchFamily="50" charset="-128"/>
                <a:ea typeface="BIZ UDPゴシック" panose="020B0400000000000000" pitchFamily="50" charset="-128"/>
              </a:rPr>
              <a:t>診療所再開に向けての</a:t>
            </a:r>
            <a:r>
              <a:rPr kumimoji="1" lang="ja-JP" altLang="en-US" dirty="0">
                <a:latin typeface="BIZ UDPゴシック" panose="020B0400000000000000" pitchFamily="50" charset="-128"/>
                <a:ea typeface="BIZ UDPゴシック" panose="020B0400000000000000" pitchFamily="50" charset="-128"/>
              </a:rPr>
              <a:t>取組</a:t>
            </a:r>
            <a:endParaRPr kumimoji="1" lang="ja-JP" altLang="en-US" dirty="0"/>
          </a:p>
        </p:txBody>
      </p:sp>
      <p:sp>
        <p:nvSpPr>
          <p:cNvPr id="3" name="コンテンツ プレースホルダー 2">
            <a:extLst>
              <a:ext uri="{FF2B5EF4-FFF2-40B4-BE49-F238E27FC236}">
                <a16:creationId xmlns:a16="http://schemas.microsoft.com/office/drawing/2014/main" id="{6635A20B-2749-4A38-9479-3FF8D0184D36}"/>
              </a:ext>
            </a:extLst>
          </p:cNvPr>
          <p:cNvSpPr>
            <a:spLocks noGrp="1"/>
          </p:cNvSpPr>
          <p:nvPr>
            <p:ph idx="1"/>
          </p:nvPr>
        </p:nvSpPr>
        <p:spPr>
          <a:xfrm>
            <a:off x="838200" y="1571625"/>
            <a:ext cx="10515600" cy="4351338"/>
          </a:xfrm>
        </p:spPr>
        <p:txBody>
          <a:bodyPr/>
          <a:lstStyle/>
          <a:p>
            <a:pPr marL="0" indent="0">
              <a:buNone/>
            </a:pPr>
            <a:r>
              <a:rPr lang="ja-JP" altLang="en-US" dirty="0"/>
              <a:t>②指定管理者制度による運営の検討</a:t>
            </a:r>
            <a:endParaRPr lang="en-US" altLang="ja-JP" dirty="0"/>
          </a:p>
          <a:p>
            <a:pPr marL="0" indent="0">
              <a:buNone/>
            </a:pPr>
            <a:endParaRPr lang="en-US" altLang="ja-JP" dirty="0"/>
          </a:p>
          <a:p>
            <a:pPr marL="0" indent="0">
              <a:buNone/>
            </a:pPr>
            <a:endParaRPr lang="en-US" altLang="ja-JP" dirty="0"/>
          </a:p>
          <a:p>
            <a:pPr marL="0" indent="0">
              <a:buNone/>
            </a:pPr>
            <a:endParaRPr kumimoji="1" lang="en-US" altLang="ja-JP" dirty="0"/>
          </a:p>
          <a:p>
            <a:pPr marL="0" indent="0">
              <a:buNone/>
            </a:pPr>
            <a:endParaRPr kumimoji="1" lang="ja-JP" altLang="en-US" dirty="0"/>
          </a:p>
        </p:txBody>
      </p:sp>
      <p:graphicFrame>
        <p:nvGraphicFramePr>
          <p:cNvPr id="5" name="表 5">
            <a:extLst>
              <a:ext uri="{FF2B5EF4-FFF2-40B4-BE49-F238E27FC236}">
                <a16:creationId xmlns:a16="http://schemas.microsoft.com/office/drawing/2014/main" id="{477FF351-96CF-4207-8946-0BC6B7A28F13}"/>
              </a:ext>
            </a:extLst>
          </p:cNvPr>
          <p:cNvGraphicFramePr>
            <a:graphicFrameLocks noGrp="1"/>
          </p:cNvGraphicFramePr>
          <p:nvPr>
            <p:extLst>
              <p:ext uri="{D42A27DB-BD31-4B8C-83A1-F6EECF244321}">
                <p14:modId xmlns:p14="http://schemas.microsoft.com/office/powerpoint/2010/main" val="2277912564"/>
              </p:ext>
            </p:extLst>
          </p:nvPr>
        </p:nvGraphicFramePr>
        <p:xfrm>
          <a:off x="905934" y="2287840"/>
          <a:ext cx="10024532" cy="4062159"/>
        </p:xfrm>
        <a:graphic>
          <a:graphicData uri="http://schemas.openxmlformats.org/drawingml/2006/table">
            <a:tbl>
              <a:tblPr firstRow="1" bandRow="1">
                <a:tableStyleId>{5C22544A-7EE6-4342-B048-85BDC9FD1C3A}</a:tableStyleId>
              </a:tblPr>
              <a:tblGrid>
                <a:gridCol w="1407272">
                  <a:extLst>
                    <a:ext uri="{9D8B030D-6E8A-4147-A177-3AD203B41FA5}">
                      <a16:colId xmlns:a16="http://schemas.microsoft.com/office/drawing/2014/main" val="2161020878"/>
                    </a:ext>
                  </a:extLst>
                </a:gridCol>
                <a:gridCol w="4441133">
                  <a:extLst>
                    <a:ext uri="{9D8B030D-6E8A-4147-A177-3AD203B41FA5}">
                      <a16:colId xmlns:a16="http://schemas.microsoft.com/office/drawing/2014/main" val="3786584033"/>
                    </a:ext>
                  </a:extLst>
                </a:gridCol>
                <a:gridCol w="4176127">
                  <a:extLst>
                    <a:ext uri="{9D8B030D-6E8A-4147-A177-3AD203B41FA5}">
                      <a16:colId xmlns:a16="http://schemas.microsoft.com/office/drawing/2014/main" val="2278947276"/>
                    </a:ext>
                  </a:extLst>
                </a:gridCol>
              </a:tblGrid>
              <a:tr h="465997">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dirty="0"/>
                        <a:t>　　　　国保診療所（直営）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dirty="0"/>
                        <a:t>　　　　　指定管理者制度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4856973"/>
                  </a:ext>
                </a:extLst>
              </a:tr>
              <a:tr h="1230266">
                <a:tc>
                  <a:txBody>
                    <a:bodyPr/>
                    <a:lstStyle/>
                    <a:p>
                      <a:r>
                        <a:rPr kumimoji="1" lang="ja-JP" altLang="en-US" dirty="0"/>
                        <a:t>メリット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u="none" dirty="0"/>
                        <a:t>国保診療所（直営）が取り組む地域包括医療・ケアにより住民</a:t>
                      </a:r>
                      <a:r>
                        <a:rPr kumimoji="1" lang="ja-JP" altLang="en-US" dirty="0"/>
                        <a:t>の健康、福祉向上とまちづくりに繋がる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dirty="0"/>
                        <a:t>民間事業者のノウハウを活用することで、多様なニーズに対し、効果的、効率的に対応でき、市民サービスの向上につながる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5892503"/>
                  </a:ext>
                </a:extLst>
              </a:tr>
              <a:tr h="2365896">
                <a:tc>
                  <a:txBody>
                    <a:bodyPr/>
                    <a:lstStyle/>
                    <a:p>
                      <a:r>
                        <a:rPr kumimoji="1" lang="ja-JP" altLang="en-US" sz="1600" dirty="0"/>
                        <a:t>デメリット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全国的な医師不足により医師確保が困難</a:t>
                      </a:r>
                      <a:endParaRPr kumimoji="1" lang="en-US" altLang="ja-JP" dirty="0"/>
                    </a:p>
                    <a:p>
                      <a:endParaRPr kumimoji="1" lang="en-US" altLang="ja-JP" dirty="0"/>
                    </a:p>
                    <a:p>
                      <a:r>
                        <a:rPr kumimoji="1" lang="ja-JP" altLang="en-US" dirty="0"/>
                        <a:t>制度改正や運営に係る予算や条例改正に関してその都度手続きが必要となり時間を要する</a:t>
                      </a:r>
                    </a:p>
                    <a:p>
                      <a:endParaRPr kumimoji="1" lang="en-US" altLang="ja-JP" dirty="0"/>
                    </a:p>
                    <a:p>
                      <a:r>
                        <a:rPr kumimoji="1" lang="ja-JP" altLang="en-US" u="none" dirty="0">
                          <a:solidFill>
                            <a:schemeClr val="tx1"/>
                          </a:solidFill>
                        </a:rPr>
                        <a:t>弾力的な運営が困難なことから、人件費の増加や物価高騰により赤字が増加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全国的な医師不足により、受託者確保が困難</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近隣の医療機関数、人口減少による受診者</a:t>
                      </a:r>
                      <a:r>
                        <a:rPr kumimoji="1" lang="ja-JP" altLang="en-US" dirty="0">
                          <a:solidFill>
                            <a:schemeClr val="tx1"/>
                          </a:solidFill>
                        </a:rPr>
                        <a:t>の</a:t>
                      </a:r>
                      <a:r>
                        <a:rPr kumimoji="1" lang="ja-JP" altLang="en-US" dirty="0"/>
                        <a:t>減少等により経営が困難な場合</a:t>
                      </a:r>
                    </a:p>
                    <a:p>
                      <a:r>
                        <a:rPr kumimoji="1" lang="ja-JP" altLang="en-US" dirty="0"/>
                        <a:t>長期的に安定した運営が難しい</a:t>
                      </a:r>
                      <a:endParaRPr kumimoji="1" lang="en-US" altLang="ja-JP" dirty="0"/>
                    </a:p>
                    <a:p>
                      <a:endParaRPr kumimoji="1" lang="ja-JP" altLang="en-US" dirty="0"/>
                    </a:p>
                    <a:p>
                      <a:endParaRPr kumimoji="1" lang="en-US" altLang="ja-JP"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2266244"/>
                  </a:ext>
                </a:extLst>
              </a:tr>
            </a:tbl>
          </a:graphicData>
        </a:graphic>
      </p:graphicFrame>
      <p:sp>
        <p:nvSpPr>
          <p:cNvPr id="4" name="スライド番号プレースホルダー 3">
            <a:extLst>
              <a:ext uri="{FF2B5EF4-FFF2-40B4-BE49-F238E27FC236}">
                <a16:creationId xmlns:a16="http://schemas.microsoft.com/office/drawing/2014/main" id="{D9B5C350-D97A-4B85-AB90-1579ACC774FB}"/>
              </a:ext>
            </a:extLst>
          </p:cNvPr>
          <p:cNvSpPr>
            <a:spLocks noGrp="1"/>
          </p:cNvSpPr>
          <p:nvPr>
            <p:ph type="sldNum" sz="quarter" idx="12"/>
          </p:nvPr>
        </p:nvSpPr>
        <p:spPr/>
        <p:txBody>
          <a:bodyPr/>
          <a:lstStyle/>
          <a:p>
            <a:fld id="{C28C6727-2BE8-4BBD-A8B8-E070EF2E7902}" type="slidenum">
              <a:rPr kumimoji="1" lang="ja-JP" altLang="en-US" smtClean="0"/>
              <a:t>8</a:t>
            </a:fld>
            <a:endParaRPr kumimoji="1" lang="ja-JP" altLang="en-US"/>
          </a:p>
        </p:txBody>
      </p:sp>
    </p:spTree>
    <p:extLst>
      <p:ext uri="{BB962C8B-B14F-4D97-AF65-F5344CB8AC3E}">
        <p14:creationId xmlns:p14="http://schemas.microsoft.com/office/powerpoint/2010/main" val="2126714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26F784F-D088-4ABA-A9D7-42395F43F91D}"/>
              </a:ext>
            </a:extLst>
          </p:cNvPr>
          <p:cNvSpPr>
            <a:spLocks noGrp="1"/>
          </p:cNvSpPr>
          <p:nvPr>
            <p:ph type="title"/>
          </p:nvPr>
        </p:nvSpPr>
        <p:spPr>
          <a:xfrm>
            <a:off x="838200" y="314792"/>
            <a:ext cx="10515600" cy="779432"/>
          </a:xfrm>
        </p:spPr>
        <p:txBody>
          <a:bodyPr/>
          <a:lstStyle/>
          <a:p>
            <a:r>
              <a:rPr lang="ja-JP" altLang="en-US" dirty="0">
                <a:latin typeface="BIZ UDPゴシック" panose="020B0400000000000000" pitchFamily="50" charset="-128"/>
                <a:ea typeface="BIZ UDPゴシック" panose="020B0400000000000000" pitchFamily="50" charset="-128"/>
              </a:rPr>
              <a:t>診療所再開に向けて</a:t>
            </a:r>
            <a:r>
              <a:rPr kumimoji="1" lang="ja-JP" altLang="en-US">
                <a:latin typeface="BIZ UDPゴシック" panose="020B0400000000000000" pitchFamily="50" charset="-128"/>
                <a:ea typeface="BIZ UDPゴシック" panose="020B0400000000000000" pitchFamily="50" charset="-128"/>
              </a:rPr>
              <a:t>の取組</a:t>
            </a:r>
            <a:endParaRPr lang="ja-JP" altLang="en-US" dirty="0"/>
          </a:p>
        </p:txBody>
      </p:sp>
      <p:sp>
        <p:nvSpPr>
          <p:cNvPr id="5" name="コンテンツ プレースホルダー 4">
            <a:extLst>
              <a:ext uri="{FF2B5EF4-FFF2-40B4-BE49-F238E27FC236}">
                <a16:creationId xmlns:a16="http://schemas.microsoft.com/office/drawing/2014/main" id="{4E091F6A-56A1-4F86-B088-8C026CDBC301}"/>
              </a:ext>
            </a:extLst>
          </p:cNvPr>
          <p:cNvSpPr>
            <a:spLocks noGrp="1"/>
          </p:cNvSpPr>
          <p:nvPr>
            <p:ph sz="half" idx="1"/>
          </p:nvPr>
        </p:nvSpPr>
        <p:spPr>
          <a:xfrm>
            <a:off x="571994" y="1954923"/>
            <a:ext cx="5842000" cy="4122683"/>
          </a:xfrm>
        </p:spPr>
        <p:txBody>
          <a:bodyPr>
            <a:normAutofit fontScale="25000" lnSpcReduction="20000"/>
          </a:bodyPr>
          <a:lstStyle/>
          <a:p>
            <a:pPr algn="just"/>
            <a:r>
              <a:rPr lang="ja-JP" altLang="ja-JP" sz="5600" kern="100" dirty="0">
                <a:effectLst/>
                <a:latin typeface="+mn-ea"/>
                <a:cs typeface="Times New Roman" panose="02020603050405020304" pitchFamily="18" charset="0"/>
              </a:rPr>
              <a:t>収入（診療報酬＝指定管理料</a:t>
            </a:r>
            <a:r>
              <a:rPr lang="ja-JP" altLang="en-US" sz="5600" kern="100" dirty="0">
                <a:effectLst/>
                <a:latin typeface="+mn-ea"/>
                <a:cs typeface="Times New Roman" panose="02020603050405020304" pitchFamily="18" charset="0"/>
              </a:rPr>
              <a:t>とすると</a:t>
            </a:r>
            <a:r>
              <a:rPr lang="ja-JP" altLang="ja-JP" sz="5600" kern="100" dirty="0">
                <a:effectLst/>
                <a:latin typeface="+mn-ea"/>
                <a:cs typeface="Times New Roman" panose="02020603050405020304" pitchFamily="18" charset="0"/>
              </a:rPr>
              <a:t>）</a:t>
            </a:r>
          </a:p>
          <a:p>
            <a:pPr indent="0" algn="just">
              <a:buNone/>
            </a:pPr>
            <a:r>
              <a:rPr lang="ja-JP" altLang="ja-JP" sz="5600" kern="100" dirty="0">
                <a:effectLst/>
                <a:latin typeface="+mn-ea"/>
                <a:cs typeface="Times New Roman" panose="02020603050405020304" pitchFamily="18" charset="0"/>
              </a:rPr>
              <a:t>内科一人当たりの診療単価</a:t>
            </a:r>
            <a:r>
              <a:rPr lang="en-US" altLang="ja-JP" sz="5600" kern="100" dirty="0">
                <a:effectLst/>
                <a:latin typeface="+mn-ea"/>
                <a:cs typeface="Times New Roman" panose="02020603050405020304" pitchFamily="18" charset="0"/>
              </a:rPr>
              <a:t>6,202</a:t>
            </a:r>
            <a:r>
              <a:rPr lang="ja-JP" altLang="ja-JP" sz="5600" kern="100" dirty="0">
                <a:effectLst/>
                <a:latin typeface="+mn-ea"/>
                <a:cs typeface="Times New Roman" panose="02020603050405020304" pitchFamily="18" charset="0"/>
              </a:rPr>
              <a:t>円×</a:t>
            </a:r>
            <a:r>
              <a:rPr lang="en-US" altLang="ja-JP" sz="5600" u="sng" kern="100" dirty="0">
                <a:latin typeface="+mn-ea"/>
                <a:cs typeface="Times New Roman" panose="02020603050405020304" pitchFamily="18" charset="0"/>
              </a:rPr>
              <a:t>5,873</a:t>
            </a:r>
            <a:r>
              <a:rPr lang="ja-JP" altLang="ja-JP" sz="5600" u="sng" kern="100" dirty="0">
                <a:effectLst/>
                <a:latin typeface="+mn-ea"/>
                <a:cs typeface="Times New Roman" panose="02020603050405020304" pitchFamily="18" charset="0"/>
              </a:rPr>
              <a:t>人→</a:t>
            </a:r>
            <a:r>
              <a:rPr lang="en-US" altLang="ja-JP" sz="5600" u="sng" kern="100" dirty="0">
                <a:latin typeface="+mn-ea"/>
                <a:cs typeface="Times New Roman" panose="02020603050405020304" pitchFamily="18" charset="0"/>
              </a:rPr>
              <a:t>36,424,346</a:t>
            </a:r>
            <a:r>
              <a:rPr lang="ja-JP" altLang="ja-JP" sz="5600" u="sng" kern="100" dirty="0">
                <a:effectLst/>
                <a:latin typeface="+mn-ea"/>
                <a:cs typeface="Times New Roman" panose="02020603050405020304" pitchFamily="18" charset="0"/>
              </a:rPr>
              <a:t>円</a:t>
            </a:r>
            <a:endParaRPr lang="ja-JP" altLang="ja-JP" sz="5600" kern="100" dirty="0">
              <a:effectLst/>
              <a:latin typeface="+mn-ea"/>
              <a:cs typeface="Times New Roman" panose="02020603050405020304" pitchFamily="18" charset="0"/>
            </a:endParaRPr>
          </a:p>
          <a:p>
            <a:pPr indent="0" algn="just">
              <a:buNone/>
            </a:pPr>
            <a:r>
              <a:rPr lang="ja-JP" altLang="ja-JP" sz="5600" kern="100" dirty="0">
                <a:effectLst/>
                <a:latin typeface="+mn-ea"/>
                <a:cs typeface="Times New Roman" panose="02020603050405020304" pitchFamily="18" charset="0"/>
              </a:rPr>
              <a:t>※診療単価は市立診療所参考、受診者数は</a:t>
            </a:r>
            <a:r>
              <a:rPr lang="ja-JP" altLang="en-US" sz="5600" kern="100" dirty="0">
                <a:effectLst/>
                <a:latin typeface="+mn-ea"/>
                <a:cs typeface="Times New Roman" panose="02020603050405020304" pitchFamily="18" charset="0"/>
              </a:rPr>
              <a:t>岩根診療所の</a:t>
            </a:r>
            <a:endParaRPr lang="en-US" altLang="ja-JP" sz="5600" kern="100" dirty="0">
              <a:effectLst/>
              <a:latin typeface="+mn-ea"/>
              <a:cs typeface="Times New Roman" panose="02020603050405020304" pitchFamily="18" charset="0"/>
            </a:endParaRPr>
          </a:p>
          <a:p>
            <a:pPr indent="0" algn="just">
              <a:buNone/>
            </a:pPr>
            <a:r>
              <a:rPr lang="ja-JP" altLang="en-US" sz="5600" kern="100" dirty="0">
                <a:solidFill>
                  <a:schemeClr val="accent1"/>
                </a:solidFill>
                <a:latin typeface="+mn-ea"/>
                <a:cs typeface="Times New Roman" panose="02020603050405020304" pitchFamily="18" charset="0"/>
              </a:rPr>
              <a:t>　</a:t>
            </a:r>
            <a:r>
              <a:rPr lang="en-US" altLang="ja-JP" sz="5600" kern="100" dirty="0">
                <a:latin typeface="+mn-ea"/>
                <a:cs typeface="Times New Roman" panose="02020603050405020304" pitchFamily="18" charset="0"/>
              </a:rPr>
              <a:t>H30</a:t>
            </a:r>
            <a:r>
              <a:rPr lang="ja-JP" altLang="en-US" sz="5600" kern="100" dirty="0">
                <a:latin typeface="+mn-ea"/>
                <a:cs typeface="Times New Roman" panose="02020603050405020304" pitchFamily="18" charset="0"/>
              </a:rPr>
              <a:t>～</a:t>
            </a:r>
            <a:r>
              <a:rPr lang="en-US" altLang="ja-JP" sz="5600" kern="100" dirty="0">
                <a:latin typeface="+mn-ea"/>
                <a:cs typeface="Times New Roman" panose="02020603050405020304" pitchFamily="18" charset="0"/>
              </a:rPr>
              <a:t>R4</a:t>
            </a:r>
            <a:r>
              <a:rPr lang="ja-JP" altLang="en-US" sz="5600" kern="100" dirty="0">
                <a:latin typeface="+mn-ea"/>
                <a:cs typeface="Times New Roman" panose="02020603050405020304" pitchFamily="18" charset="0"/>
              </a:rPr>
              <a:t>の平均患者数</a:t>
            </a:r>
            <a:endParaRPr lang="en-US" altLang="ja-JP" sz="5600" kern="100" dirty="0">
              <a:latin typeface="+mn-ea"/>
              <a:cs typeface="Times New Roman" panose="02020603050405020304" pitchFamily="18" charset="0"/>
            </a:endParaRPr>
          </a:p>
          <a:p>
            <a:pPr indent="0" algn="just">
              <a:buNone/>
            </a:pPr>
            <a:endParaRPr lang="ja-JP" altLang="ja-JP" sz="5600" kern="100" dirty="0">
              <a:effectLst/>
              <a:latin typeface="+mn-ea"/>
              <a:cs typeface="Times New Roman" panose="02020603050405020304" pitchFamily="18" charset="0"/>
            </a:endParaRPr>
          </a:p>
          <a:p>
            <a:pPr algn="just"/>
            <a:r>
              <a:rPr lang="ja-JP" altLang="ja-JP" sz="5600" kern="100" dirty="0">
                <a:effectLst/>
                <a:latin typeface="+mn-ea"/>
                <a:cs typeface="Times New Roman" panose="02020603050405020304" pitchFamily="18" charset="0"/>
              </a:rPr>
              <a:t>支出（受託者が負担するもの）</a:t>
            </a:r>
            <a:r>
              <a:rPr lang="ja-JP" altLang="en-US" sz="5600" kern="100" dirty="0">
                <a:effectLst/>
                <a:latin typeface="+mn-ea"/>
                <a:cs typeface="Times New Roman" panose="02020603050405020304" pitchFamily="18" charset="0"/>
              </a:rPr>
              <a:t>　</a:t>
            </a:r>
            <a:endParaRPr lang="ja-JP" altLang="ja-JP" sz="5600" kern="100" dirty="0">
              <a:effectLst/>
              <a:latin typeface="+mn-ea"/>
              <a:cs typeface="Times New Roman" panose="02020603050405020304" pitchFamily="18" charset="0"/>
            </a:endParaRPr>
          </a:p>
          <a:p>
            <a:pPr marL="0" indent="0" algn="just">
              <a:buNone/>
            </a:pPr>
            <a:r>
              <a:rPr lang="ja-JP" altLang="ja-JP" sz="5600" kern="100" dirty="0">
                <a:effectLst/>
                <a:latin typeface="+mn-ea"/>
                <a:cs typeface="Times New Roman" panose="02020603050405020304" pitchFamily="18" charset="0"/>
              </a:rPr>
              <a:t>　人件費（医師</a:t>
            </a:r>
            <a:r>
              <a:rPr lang="en-US" altLang="ja-JP" sz="5600" kern="100" dirty="0">
                <a:effectLst/>
                <a:latin typeface="+mn-ea"/>
                <a:cs typeface="Times New Roman" panose="02020603050405020304" pitchFamily="18" charset="0"/>
              </a:rPr>
              <a:t>1</a:t>
            </a:r>
            <a:r>
              <a:rPr lang="ja-JP" altLang="ja-JP" sz="5600" kern="100" dirty="0">
                <a:effectLst/>
                <a:latin typeface="+mn-ea"/>
                <a:cs typeface="Times New Roman" panose="02020603050405020304" pitchFamily="18" charset="0"/>
              </a:rPr>
              <a:t>人・看護師</a:t>
            </a:r>
            <a:r>
              <a:rPr lang="en-US" altLang="ja-JP" sz="5600" kern="100" dirty="0">
                <a:effectLst/>
                <a:latin typeface="+mn-ea"/>
                <a:cs typeface="Times New Roman" panose="02020603050405020304" pitchFamily="18" charset="0"/>
              </a:rPr>
              <a:t>1</a:t>
            </a:r>
            <a:r>
              <a:rPr lang="ja-JP" altLang="ja-JP" sz="5600" kern="100" dirty="0">
                <a:effectLst/>
                <a:latin typeface="+mn-ea"/>
                <a:cs typeface="Times New Roman" panose="02020603050405020304" pitchFamily="18" charset="0"/>
              </a:rPr>
              <a:t>人・医療事務</a:t>
            </a:r>
            <a:r>
              <a:rPr lang="en-US" altLang="ja-JP" sz="5600" kern="100" dirty="0">
                <a:effectLst/>
                <a:latin typeface="+mn-ea"/>
                <a:cs typeface="Times New Roman" panose="02020603050405020304" pitchFamily="18" charset="0"/>
              </a:rPr>
              <a:t>2</a:t>
            </a:r>
            <a:r>
              <a:rPr lang="ja-JP" altLang="ja-JP" sz="5600" kern="100" dirty="0">
                <a:effectLst/>
                <a:latin typeface="+mn-ea"/>
                <a:cs typeface="Times New Roman" panose="02020603050405020304" pitchFamily="18" charset="0"/>
              </a:rPr>
              <a:t>人）</a:t>
            </a:r>
            <a:r>
              <a:rPr lang="ja-JP" altLang="en-US" sz="5600" kern="100" dirty="0">
                <a:effectLst/>
                <a:latin typeface="+mn-ea"/>
                <a:cs typeface="Times New Roman" panose="02020603050405020304" pitchFamily="18" charset="0"/>
              </a:rPr>
              <a:t>　 </a:t>
            </a:r>
            <a:r>
              <a:rPr lang="ja-JP" altLang="ja-JP" sz="5600" kern="100" dirty="0">
                <a:effectLst/>
                <a:latin typeface="+mn-ea"/>
                <a:cs typeface="Times New Roman" panose="02020603050405020304" pitchFamily="18" charset="0"/>
              </a:rPr>
              <a:t>　</a:t>
            </a:r>
            <a:r>
              <a:rPr lang="en-US" altLang="ja-JP" sz="5600" kern="100" dirty="0">
                <a:effectLst/>
                <a:latin typeface="+mn-ea"/>
                <a:cs typeface="Times New Roman" panose="02020603050405020304" pitchFamily="18" charset="0"/>
              </a:rPr>
              <a:t>2,900</a:t>
            </a:r>
            <a:r>
              <a:rPr lang="ja-JP" altLang="ja-JP" sz="5600" kern="100" dirty="0">
                <a:effectLst/>
                <a:latin typeface="+mn-ea"/>
                <a:cs typeface="Times New Roman" panose="02020603050405020304" pitchFamily="18" charset="0"/>
              </a:rPr>
              <a:t>万円</a:t>
            </a:r>
            <a:r>
              <a:rPr lang="en-US" altLang="ja-JP" sz="5600" kern="100" dirty="0">
                <a:effectLst/>
                <a:latin typeface="+mn-ea"/>
                <a:cs typeface="Times New Roman" panose="02020603050405020304" pitchFamily="18" charset="0"/>
              </a:rPr>
              <a:t>/</a:t>
            </a:r>
            <a:r>
              <a:rPr lang="ja-JP" altLang="ja-JP" sz="5600" kern="100" dirty="0">
                <a:effectLst/>
                <a:latin typeface="+mn-ea"/>
                <a:cs typeface="Times New Roman" panose="02020603050405020304" pitchFamily="18" charset="0"/>
              </a:rPr>
              <a:t>年間</a:t>
            </a:r>
          </a:p>
          <a:p>
            <a:pPr marL="0" indent="0" algn="just">
              <a:buNone/>
            </a:pPr>
            <a:r>
              <a:rPr lang="ja-JP" altLang="ja-JP" sz="5600" kern="100" dirty="0">
                <a:effectLst/>
                <a:latin typeface="+mn-ea"/>
                <a:cs typeface="Times New Roman" panose="02020603050405020304" pitchFamily="18" charset="0"/>
              </a:rPr>
              <a:t>　維持費（光熱水費・通信運搬費・医療廃棄物処理等）</a:t>
            </a:r>
            <a:r>
              <a:rPr lang="en-US" altLang="ja-JP" sz="5600" kern="100" dirty="0">
                <a:effectLst/>
                <a:latin typeface="+mn-ea"/>
                <a:cs typeface="Times New Roman" panose="02020603050405020304" pitchFamily="18" charset="0"/>
              </a:rPr>
              <a:t>460</a:t>
            </a:r>
            <a:r>
              <a:rPr lang="ja-JP" altLang="ja-JP" sz="5600" kern="100" dirty="0">
                <a:effectLst/>
                <a:latin typeface="+mn-ea"/>
                <a:cs typeface="Times New Roman" panose="02020603050405020304" pitchFamily="18" charset="0"/>
              </a:rPr>
              <a:t>万円</a:t>
            </a:r>
            <a:r>
              <a:rPr lang="en-US" altLang="ja-JP" sz="5600" kern="100" dirty="0">
                <a:effectLst/>
                <a:latin typeface="+mn-ea"/>
                <a:cs typeface="Times New Roman" panose="02020603050405020304" pitchFamily="18" charset="0"/>
              </a:rPr>
              <a:t>/</a:t>
            </a:r>
            <a:r>
              <a:rPr lang="ja-JP" altLang="ja-JP" sz="5600" kern="100" dirty="0">
                <a:effectLst/>
                <a:latin typeface="+mn-ea"/>
                <a:cs typeface="Times New Roman" panose="02020603050405020304" pitchFamily="18" charset="0"/>
              </a:rPr>
              <a:t>年間</a:t>
            </a:r>
          </a:p>
          <a:p>
            <a:pPr marL="0" indent="0" algn="just">
              <a:buNone/>
            </a:pPr>
            <a:r>
              <a:rPr lang="ja-JP" altLang="ja-JP" sz="5600" kern="100" dirty="0">
                <a:effectLst/>
                <a:latin typeface="+mn-ea"/>
                <a:cs typeface="Times New Roman" panose="02020603050405020304" pitchFamily="18" charset="0"/>
              </a:rPr>
              <a:t>　医業費（医薬材料費・検査委託等）　　　　　</a:t>
            </a:r>
            <a:r>
              <a:rPr lang="ja-JP" altLang="en-US" sz="5600" kern="100" dirty="0">
                <a:effectLst/>
                <a:latin typeface="+mn-ea"/>
                <a:cs typeface="Times New Roman" panose="02020603050405020304" pitchFamily="18" charset="0"/>
              </a:rPr>
              <a:t>　　</a:t>
            </a:r>
            <a:r>
              <a:rPr lang="en-US" altLang="ja-JP" sz="5600" kern="100" dirty="0">
                <a:effectLst/>
                <a:latin typeface="+mn-ea"/>
                <a:cs typeface="Times New Roman" panose="02020603050405020304" pitchFamily="18" charset="0"/>
              </a:rPr>
              <a:t>1,850</a:t>
            </a:r>
            <a:r>
              <a:rPr lang="ja-JP" altLang="ja-JP" sz="5600" kern="100" dirty="0">
                <a:effectLst/>
                <a:latin typeface="+mn-ea"/>
                <a:cs typeface="Times New Roman" panose="02020603050405020304" pitchFamily="18" charset="0"/>
              </a:rPr>
              <a:t>万円</a:t>
            </a:r>
            <a:r>
              <a:rPr lang="en-US" altLang="ja-JP" sz="5600" kern="100" dirty="0">
                <a:effectLst/>
                <a:latin typeface="+mn-ea"/>
                <a:cs typeface="Times New Roman" panose="02020603050405020304" pitchFamily="18" charset="0"/>
              </a:rPr>
              <a:t>/</a:t>
            </a:r>
            <a:r>
              <a:rPr lang="ja-JP" altLang="ja-JP" sz="5600" kern="100" dirty="0">
                <a:effectLst/>
                <a:latin typeface="+mn-ea"/>
                <a:cs typeface="Times New Roman" panose="02020603050405020304" pitchFamily="18" charset="0"/>
              </a:rPr>
              <a:t>年間　　</a:t>
            </a:r>
            <a:r>
              <a:rPr lang="en-US" altLang="ja-JP" sz="5600" kern="100" dirty="0">
                <a:effectLst/>
                <a:latin typeface="+mn-ea"/>
                <a:cs typeface="Times New Roman" panose="02020603050405020304" pitchFamily="18" charset="0"/>
              </a:rPr>
              <a:t>  </a:t>
            </a:r>
          </a:p>
          <a:p>
            <a:pPr marL="0" indent="0" algn="just">
              <a:buNone/>
            </a:pPr>
            <a:r>
              <a:rPr lang="en-US" altLang="ja-JP" sz="5600" kern="100" dirty="0">
                <a:latin typeface="+mn-ea"/>
                <a:cs typeface="Times New Roman" panose="02020603050405020304" pitchFamily="18" charset="0"/>
              </a:rPr>
              <a:t> </a:t>
            </a:r>
            <a:r>
              <a:rPr lang="ja-JP" altLang="en-US" sz="5600" kern="100" dirty="0">
                <a:latin typeface="+mn-ea"/>
                <a:cs typeface="Times New Roman" panose="02020603050405020304" pitchFamily="18" charset="0"/>
              </a:rPr>
              <a:t>　</a:t>
            </a:r>
            <a:r>
              <a:rPr lang="en-US" altLang="ja-JP" sz="5600" kern="100" dirty="0">
                <a:effectLst/>
                <a:latin typeface="+mn-ea"/>
                <a:cs typeface="Times New Roman" panose="02020603050405020304" pitchFamily="18" charset="0"/>
              </a:rPr>
              <a:t>※</a:t>
            </a:r>
            <a:r>
              <a:rPr lang="ja-JP" altLang="en-US" sz="5600" kern="100" dirty="0">
                <a:latin typeface="+mn-ea"/>
                <a:cs typeface="Times New Roman" panose="02020603050405020304" pitchFamily="18" charset="0"/>
              </a:rPr>
              <a:t>費用は市の診療所</a:t>
            </a:r>
            <a:r>
              <a:rPr lang="ja-JP" altLang="en-US" sz="5600" kern="100" dirty="0">
                <a:effectLst/>
                <a:latin typeface="+mn-ea"/>
                <a:cs typeface="Times New Roman" panose="02020603050405020304" pitchFamily="18" charset="0"/>
              </a:rPr>
              <a:t>参考　　　　　　　　　　　</a:t>
            </a:r>
            <a:r>
              <a:rPr lang="ja-JP" altLang="ja-JP" sz="5600" kern="100" dirty="0">
                <a:effectLst/>
                <a:latin typeface="+mn-ea"/>
                <a:cs typeface="Times New Roman" panose="02020603050405020304" pitchFamily="18" charset="0"/>
              </a:rPr>
              <a:t>計</a:t>
            </a:r>
            <a:r>
              <a:rPr lang="en-US" altLang="ja-JP" sz="5600" kern="100" dirty="0">
                <a:effectLst/>
                <a:latin typeface="+mn-ea"/>
                <a:cs typeface="Times New Roman" panose="02020603050405020304" pitchFamily="18" charset="0"/>
              </a:rPr>
              <a:t>5,210</a:t>
            </a:r>
            <a:r>
              <a:rPr lang="ja-JP" altLang="ja-JP" sz="5600" kern="100" dirty="0">
                <a:effectLst/>
                <a:latin typeface="+mn-ea"/>
                <a:cs typeface="Times New Roman" panose="02020603050405020304" pitchFamily="18" charset="0"/>
              </a:rPr>
              <a:t>万円</a:t>
            </a:r>
            <a:endParaRPr lang="en-US" altLang="ja-JP" sz="5600" kern="100" dirty="0">
              <a:effectLst/>
              <a:latin typeface="+mn-ea"/>
              <a:cs typeface="Times New Roman" panose="02020603050405020304" pitchFamily="18" charset="0"/>
            </a:endParaRPr>
          </a:p>
          <a:p>
            <a:pPr marL="0" indent="0" algn="just">
              <a:buNone/>
            </a:pPr>
            <a:endParaRPr lang="ja-JP" altLang="ja-JP" sz="5600" kern="100" dirty="0">
              <a:effectLst/>
              <a:latin typeface="+mn-ea"/>
              <a:cs typeface="Times New Roman" panose="02020603050405020304" pitchFamily="18" charset="0"/>
            </a:endParaRPr>
          </a:p>
          <a:p>
            <a:pPr marL="0" indent="0" algn="just">
              <a:buNone/>
            </a:pPr>
            <a:r>
              <a:rPr lang="en-US" altLang="ja-JP" sz="5600" kern="100" dirty="0">
                <a:effectLst/>
                <a:latin typeface="+mn-ea"/>
                <a:cs typeface="Times New Roman" panose="02020603050405020304" pitchFamily="18" charset="0"/>
              </a:rPr>
              <a:t> </a:t>
            </a:r>
            <a:r>
              <a:rPr lang="ja-JP" altLang="ja-JP" sz="5600" kern="100" dirty="0">
                <a:effectLst/>
                <a:latin typeface="+mn-ea"/>
                <a:cs typeface="Times New Roman" panose="02020603050405020304" pitchFamily="18" charset="0"/>
              </a:rPr>
              <a:t>※収入－支出＝　</a:t>
            </a:r>
            <a:r>
              <a:rPr lang="ja-JP" altLang="ja-JP" sz="5600" u="sng" kern="100" dirty="0">
                <a:effectLst/>
                <a:latin typeface="+mn-ea"/>
                <a:cs typeface="Times New Roman" panose="02020603050405020304" pitchFamily="18" charset="0"/>
              </a:rPr>
              <a:t>▲</a:t>
            </a:r>
            <a:r>
              <a:rPr lang="en-US" altLang="ja-JP" sz="5600" u="sng" kern="100" dirty="0">
                <a:latin typeface="+mn-ea"/>
                <a:cs typeface="Times New Roman" panose="02020603050405020304" pitchFamily="18" charset="0"/>
              </a:rPr>
              <a:t>15,675,654</a:t>
            </a:r>
            <a:r>
              <a:rPr lang="ja-JP" altLang="ja-JP" sz="5600" u="sng" kern="100" dirty="0">
                <a:effectLst/>
                <a:latin typeface="+mn-ea"/>
                <a:cs typeface="Times New Roman" panose="02020603050405020304" pitchFamily="18" charset="0"/>
              </a:rPr>
              <a:t>円</a:t>
            </a:r>
            <a:r>
              <a:rPr lang="ja-JP" altLang="ja-JP" sz="5600" kern="100" dirty="0">
                <a:effectLst/>
                <a:latin typeface="+mn-ea"/>
                <a:cs typeface="Times New Roman" panose="02020603050405020304" pitchFamily="18" charset="0"/>
              </a:rPr>
              <a:t>（持ち出し）</a:t>
            </a:r>
          </a:p>
          <a:p>
            <a:pPr marL="0" indent="0" algn="just">
              <a:buNone/>
            </a:pPr>
            <a:r>
              <a:rPr lang="ja-JP" altLang="ja-JP" sz="5600" kern="100" dirty="0">
                <a:effectLst/>
                <a:latin typeface="+mn-ea"/>
                <a:cs typeface="Times New Roman" panose="02020603050405020304" pitchFamily="18" charset="0"/>
              </a:rPr>
              <a:t>　赤字を解消し、受託者の持ち出しをなくすためには約</a:t>
            </a:r>
            <a:r>
              <a:rPr lang="en-US" altLang="ja-JP" sz="5600" kern="100" dirty="0">
                <a:latin typeface="+mn-ea"/>
                <a:cs typeface="Times New Roman" panose="02020603050405020304" pitchFamily="18" charset="0"/>
              </a:rPr>
              <a:t>2,527</a:t>
            </a:r>
            <a:r>
              <a:rPr lang="ja-JP" altLang="ja-JP" sz="5600" kern="100" dirty="0">
                <a:effectLst/>
                <a:latin typeface="+mn-ea"/>
                <a:cs typeface="Times New Roman" panose="02020603050405020304" pitchFamily="18" charset="0"/>
              </a:rPr>
              <a:t>人</a:t>
            </a:r>
            <a:r>
              <a:rPr lang="en-US" altLang="ja-JP" sz="5600" kern="100" dirty="0">
                <a:effectLst/>
                <a:latin typeface="+mn-ea"/>
                <a:cs typeface="Times New Roman" panose="02020603050405020304" pitchFamily="18" charset="0"/>
              </a:rPr>
              <a:t>/</a:t>
            </a:r>
            <a:r>
              <a:rPr lang="ja-JP" altLang="ja-JP" sz="5600" kern="100" dirty="0">
                <a:effectLst/>
                <a:latin typeface="+mn-ea"/>
                <a:cs typeface="Times New Roman" panose="02020603050405020304" pitchFamily="18" charset="0"/>
              </a:rPr>
              <a:t>年受</a:t>
            </a:r>
            <a:endParaRPr lang="en-US" altLang="ja-JP" sz="5600" kern="100" dirty="0">
              <a:effectLst/>
              <a:latin typeface="+mn-ea"/>
              <a:cs typeface="Times New Roman" panose="02020603050405020304" pitchFamily="18" charset="0"/>
            </a:endParaRPr>
          </a:p>
          <a:p>
            <a:pPr marL="0" indent="0" algn="just">
              <a:buNone/>
            </a:pPr>
            <a:r>
              <a:rPr lang="ja-JP" altLang="en-US" sz="5600" kern="100" dirty="0">
                <a:latin typeface="+mn-ea"/>
                <a:cs typeface="Times New Roman" panose="02020603050405020304" pitchFamily="18" charset="0"/>
              </a:rPr>
              <a:t>　</a:t>
            </a:r>
            <a:r>
              <a:rPr lang="ja-JP" altLang="ja-JP" sz="5600" kern="100" dirty="0">
                <a:effectLst/>
                <a:latin typeface="+mn-ea"/>
                <a:cs typeface="Times New Roman" panose="02020603050405020304" pitchFamily="18" charset="0"/>
              </a:rPr>
              <a:t>診者を増やし年間約</a:t>
            </a:r>
            <a:r>
              <a:rPr lang="en-US" altLang="ja-JP" sz="5600" kern="100" dirty="0">
                <a:effectLst/>
                <a:latin typeface="+mn-ea"/>
                <a:cs typeface="Times New Roman" panose="02020603050405020304" pitchFamily="18" charset="0"/>
              </a:rPr>
              <a:t>8,400</a:t>
            </a:r>
            <a:r>
              <a:rPr lang="ja-JP" altLang="ja-JP" sz="5600" kern="100" dirty="0">
                <a:effectLst/>
                <a:latin typeface="+mn-ea"/>
                <a:cs typeface="Times New Roman" panose="02020603050405020304" pitchFamily="18" charset="0"/>
              </a:rPr>
              <a:t>人程度</a:t>
            </a:r>
            <a:r>
              <a:rPr lang="en-US" altLang="ja-JP" sz="5600" kern="100" dirty="0">
                <a:effectLst/>
                <a:latin typeface="+mn-ea"/>
                <a:cs typeface="Times New Roman" panose="02020603050405020304" pitchFamily="18" charset="0"/>
              </a:rPr>
              <a:t>(</a:t>
            </a:r>
            <a:r>
              <a:rPr lang="ja-JP" altLang="en-US" sz="5600" kern="100" dirty="0">
                <a:effectLst/>
                <a:latin typeface="+mn-ea"/>
                <a:cs typeface="Times New Roman" panose="02020603050405020304" pitchFamily="18" charset="0"/>
              </a:rPr>
              <a:t>月</a:t>
            </a:r>
            <a:r>
              <a:rPr lang="en-US" altLang="ja-JP" sz="5600" kern="100" dirty="0">
                <a:effectLst/>
                <a:latin typeface="+mn-ea"/>
                <a:cs typeface="Times New Roman" panose="02020603050405020304" pitchFamily="18" charset="0"/>
              </a:rPr>
              <a:t>700</a:t>
            </a:r>
            <a:r>
              <a:rPr lang="ja-JP" altLang="en-US" sz="5600" kern="100" dirty="0">
                <a:effectLst/>
                <a:latin typeface="+mn-ea"/>
                <a:cs typeface="Times New Roman" panose="02020603050405020304" pitchFamily="18" charset="0"/>
              </a:rPr>
              <a:t>人）</a:t>
            </a:r>
            <a:r>
              <a:rPr lang="ja-JP" altLang="ja-JP" sz="5600" kern="100" dirty="0">
                <a:effectLst/>
                <a:latin typeface="+mn-ea"/>
                <a:cs typeface="Times New Roman" panose="02020603050405020304" pitchFamily="18" charset="0"/>
              </a:rPr>
              <a:t>以上の受診者が</a:t>
            </a:r>
            <a:r>
              <a:rPr lang="ja-JP" altLang="en-US" sz="5600" kern="100" dirty="0">
                <a:latin typeface="+mn-ea"/>
                <a:cs typeface="Times New Roman" panose="02020603050405020304" pitchFamily="18" charset="0"/>
              </a:rPr>
              <a:t>必要</a:t>
            </a:r>
            <a:endParaRPr lang="ja-JP" altLang="ja-JP" sz="5600" kern="100" dirty="0">
              <a:effectLst/>
              <a:latin typeface="+mn-ea"/>
              <a:cs typeface="Times New Roman" panose="02020603050405020304" pitchFamily="18" charset="0"/>
            </a:endParaRPr>
          </a:p>
          <a:p>
            <a:endParaRPr lang="ja-JP" altLang="en-US" dirty="0"/>
          </a:p>
        </p:txBody>
      </p:sp>
      <p:sp>
        <p:nvSpPr>
          <p:cNvPr id="6" name="コンテンツ プレースホルダー 5">
            <a:extLst>
              <a:ext uri="{FF2B5EF4-FFF2-40B4-BE49-F238E27FC236}">
                <a16:creationId xmlns:a16="http://schemas.microsoft.com/office/drawing/2014/main" id="{F82E2956-A816-42BC-9891-FE23F2D2D074}"/>
              </a:ext>
            </a:extLst>
          </p:cNvPr>
          <p:cNvSpPr>
            <a:spLocks noGrp="1"/>
          </p:cNvSpPr>
          <p:nvPr>
            <p:ph sz="half" idx="2"/>
          </p:nvPr>
        </p:nvSpPr>
        <p:spPr>
          <a:xfrm>
            <a:off x="6770902" y="2659884"/>
            <a:ext cx="5027802" cy="2130805"/>
          </a:xfrm>
        </p:spPr>
        <p:txBody>
          <a:bodyPr>
            <a:normAutofit fontScale="25000" lnSpcReduction="20000"/>
          </a:bodyPr>
          <a:lstStyle/>
          <a:p>
            <a:endParaRPr lang="en-US" altLang="ja-JP" dirty="0"/>
          </a:p>
          <a:p>
            <a:pPr marL="0" indent="0">
              <a:buNone/>
            </a:pPr>
            <a:r>
              <a:rPr lang="ja-JP" altLang="en-US" sz="6400" dirty="0"/>
              <a:t>　医師不足に加え、近隣（半径４</a:t>
            </a:r>
            <a:r>
              <a:rPr lang="en-US" altLang="ja-JP" sz="6400" dirty="0"/>
              <a:t>km</a:t>
            </a:r>
            <a:r>
              <a:rPr lang="ja-JP" altLang="en-US" sz="6400" dirty="0"/>
              <a:t>以内）に医療</a:t>
            </a:r>
            <a:endParaRPr lang="en-US" altLang="ja-JP" sz="6400" dirty="0"/>
          </a:p>
          <a:p>
            <a:pPr marL="0" indent="0">
              <a:buNone/>
            </a:pPr>
            <a:r>
              <a:rPr lang="ja-JP" altLang="en-US" sz="6400" dirty="0"/>
              <a:t>　機関</a:t>
            </a:r>
            <a:r>
              <a:rPr lang="en-US" altLang="ja-JP" sz="6400" dirty="0"/>
              <a:t>10</a:t>
            </a:r>
            <a:r>
              <a:rPr lang="ja-JP" altLang="en-US" sz="6400" dirty="0"/>
              <a:t>か所あり、人口減少により外来受診者数は</a:t>
            </a:r>
            <a:endParaRPr lang="en-US" altLang="ja-JP" sz="6400" dirty="0"/>
          </a:p>
          <a:p>
            <a:pPr marL="0" indent="0">
              <a:buNone/>
            </a:pPr>
            <a:r>
              <a:rPr lang="ja-JP" altLang="en-US" sz="6400" dirty="0"/>
              <a:t>　</a:t>
            </a:r>
            <a:r>
              <a:rPr lang="en-US" altLang="ja-JP" sz="6400" dirty="0"/>
              <a:t>2025</a:t>
            </a:r>
            <a:r>
              <a:rPr lang="ja-JP" altLang="en-US" sz="6400" dirty="0"/>
              <a:t>年がピークとの厚生労働省の推計からも</a:t>
            </a:r>
            <a:endParaRPr lang="en-US" altLang="ja-JP" sz="6400" dirty="0"/>
          </a:p>
          <a:p>
            <a:pPr marL="0" indent="0">
              <a:buNone/>
            </a:pPr>
            <a:r>
              <a:rPr lang="ja-JP" altLang="en-US" sz="6400" dirty="0"/>
              <a:t>　経営は厳しく、指定管理による運営は困難と判断。</a:t>
            </a:r>
            <a:endParaRPr lang="en-US" altLang="ja-JP" sz="6400" dirty="0"/>
          </a:p>
          <a:p>
            <a:pPr marL="0" indent="0">
              <a:buNone/>
            </a:pPr>
            <a:r>
              <a:rPr lang="ja-JP" altLang="en-US" sz="6400" dirty="0"/>
              <a:t>　仮に再開した場合、民間医療機関の経営を圧迫</a:t>
            </a:r>
            <a:endParaRPr lang="en-US" altLang="ja-JP" sz="6400" dirty="0"/>
          </a:p>
          <a:p>
            <a:pPr marL="0" indent="0">
              <a:buNone/>
            </a:pPr>
            <a:r>
              <a:rPr lang="ja-JP" altLang="en-US" sz="6400" dirty="0"/>
              <a:t>　する可能性もある。</a:t>
            </a:r>
            <a:endParaRPr lang="en-US" altLang="ja-JP" dirty="0"/>
          </a:p>
          <a:p>
            <a:pPr marL="0" indent="0">
              <a:buNone/>
            </a:pPr>
            <a:r>
              <a:rPr lang="en-US" altLang="ja-JP" dirty="0"/>
              <a:t>                              </a:t>
            </a:r>
            <a:endParaRPr lang="ja-JP" altLang="en-US" dirty="0"/>
          </a:p>
        </p:txBody>
      </p:sp>
      <p:sp>
        <p:nvSpPr>
          <p:cNvPr id="7" name="矢印: 右 6">
            <a:extLst>
              <a:ext uri="{FF2B5EF4-FFF2-40B4-BE49-F238E27FC236}">
                <a16:creationId xmlns:a16="http://schemas.microsoft.com/office/drawing/2014/main" id="{DB327881-6DE5-433E-A6B5-10E0C8F53DD6}"/>
              </a:ext>
            </a:extLst>
          </p:cNvPr>
          <p:cNvSpPr/>
          <p:nvPr/>
        </p:nvSpPr>
        <p:spPr>
          <a:xfrm>
            <a:off x="6413994" y="3807005"/>
            <a:ext cx="431800" cy="270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9A5D2AFD-4C42-45D3-AA27-35E13C95CC40}"/>
              </a:ext>
            </a:extLst>
          </p:cNvPr>
          <p:cNvSpPr>
            <a:spLocks noGrp="1"/>
          </p:cNvSpPr>
          <p:nvPr>
            <p:ph type="sldNum" sz="quarter" idx="12"/>
          </p:nvPr>
        </p:nvSpPr>
        <p:spPr/>
        <p:txBody>
          <a:bodyPr/>
          <a:lstStyle/>
          <a:p>
            <a:fld id="{C28C6727-2BE8-4BBD-A8B8-E070EF2E7902}" type="slidenum">
              <a:rPr kumimoji="1" lang="ja-JP" altLang="en-US" smtClean="0"/>
              <a:t>9</a:t>
            </a:fld>
            <a:endParaRPr kumimoji="1" lang="ja-JP" altLang="en-US"/>
          </a:p>
        </p:txBody>
      </p:sp>
      <p:sp>
        <p:nvSpPr>
          <p:cNvPr id="8" name="コンテンツ プレースホルダー 4">
            <a:extLst>
              <a:ext uri="{FF2B5EF4-FFF2-40B4-BE49-F238E27FC236}">
                <a16:creationId xmlns:a16="http://schemas.microsoft.com/office/drawing/2014/main" id="{803658D6-88EC-4721-BF6B-FC8AFDBDA6A7}"/>
              </a:ext>
            </a:extLst>
          </p:cNvPr>
          <p:cNvSpPr txBox="1">
            <a:spLocks/>
          </p:cNvSpPr>
          <p:nvPr/>
        </p:nvSpPr>
        <p:spPr>
          <a:xfrm>
            <a:off x="389467" y="1138700"/>
            <a:ext cx="5842000" cy="449824"/>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9600" dirty="0"/>
              <a:t>②指定管理者制度による運営の検討</a:t>
            </a:r>
            <a:endParaRPr lang="en-US" altLang="ja-JP" sz="9600" dirty="0"/>
          </a:p>
          <a:p>
            <a:pPr marL="0" indent="0">
              <a:buFont typeface="Arial" panose="020B0604020202020204" pitchFamily="34" charset="0"/>
              <a:buNone/>
            </a:pPr>
            <a:endParaRPr lang="en-US" altLang="ja-JP" sz="4800" dirty="0"/>
          </a:p>
          <a:p>
            <a:endParaRPr lang="ja-JP" altLang="en-US" dirty="0"/>
          </a:p>
        </p:txBody>
      </p:sp>
    </p:spTree>
    <p:extLst>
      <p:ext uri="{BB962C8B-B14F-4D97-AF65-F5344CB8AC3E}">
        <p14:creationId xmlns:p14="http://schemas.microsoft.com/office/powerpoint/2010/main" val="307279004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1800</TotalTime>
  <Words>2352</Words>
  <Application>Microsoft Office PowerPoint</Application>
  <PresentationFormat>ワイド画面</PresentationFormat>
  <Paragraphs>266</Paragraphs>
  <Slides>16</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16</vt:i4>
      </vt:variant>
    </vt:vector>
  </HeadingPairs>
  <TitlesOfParts>
    <vt:vector size="23" baseType="lpstr">
      <vt:lpstr>BIZ UDPゴシック</vt:lpstr>
      <vt:lpstr>UD デジタル 教科書体 NK-R</vt:lpstr>
      <vt:lpstr>游ゴシック</vt:lpstr>
      <vt:lpstr>游ゴシック Light</vt:lpstr>
      <vt:lpstr>游明朝</vt:lpstr>
      <vt:lpstr>Arial</vt:lpstr>
      <vt:lpstr>Office テーマ</vt:lpstr>
      <vt:lpstr>　　　　　　　　　　　　　　　　　　　　　　　　　　令和８年５月29日（金） 　　　　　　　　　　　　　　　　　　　　　　　　　　　　　岩根診療所閉院に向けた説明会資料</vt:lpstr>
      <vt:lpstr>岩根診療所の休診の経緯</vt:lpstr>
      <vt:lpstr>診療所再開に向けての取組</vt:lpstr>
      <vt:lpstr>PowerPoint プレゼンテーション</vt:lpstr>
      <vt:lpstr>PowerPoint プレゼンテーション</vt:lpstr>
      <vt:lpstr>岩根診療所付近の医療機関</vt:lpstr>
      <vt:lpstr>PowerPoint プレゼンテーション</vt:lpstr>
      <vt:lpstr>診療所再開に向けての取組</vt:lpstr>
      <vt:lpstr>診療所再開に向けての取組</vt:lpstr>
      <vt:lpstr>（参考）市立診療所診療状況（過去７年）</vt:lpstr>
      <vt:lpstr>（参考）岩根診療所月別診療状況（過去５年）</vt:lpstr>
      <vt:lpstr>　　　　　市内医療機関の状況</vt:lpstr>
      <vt:lpstr>湖南市の医療体制の現状と課題</vt:lpstr>
      <vt:lpstr>今後の取組</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岩根診療所の閉院について</dc:title>
  <dc:creator>奥村良道</dc:creator>
  <cp:lastModifiedBy>川﨑知子</cp:lastModifiedBy>
  <cp:revision>119</cp:revision>
  <cp:lastPrinted>2026-05-12T09:32:51Z</cp:lastPrinted>
  <dcterms:modified xsi:type="dcterms:W3CDTF">2026-05-28T07:24:23Z</dcterms:modified>
</cp:coreProperties>
</file>